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4"/>
  </p:notesMasterIdLst>
  <p:handoutMasterIdLst>
    <p:handoutMasterId r:id="rId25"/>
  </p:handoutMasterIdLst>
  <p:sldIdLst>
    <p:sldId id="256" r:id="rId2"/>
    <p:sldId id="344" r:id="rId3"/>
    <p:sldId id="294" r:id="rId4"/>
    <p:sldId id="329" r:id="rId5"/>
    <p:sldId id="345" r:id="rId6"/>
    <p:sldId id="348" r:id="rId7"/>
    <p:sldId id="349" r:id="rId8"/>
    <p:sldId id="350" r:id="rId9"/>
    <p:sldId id="351" r:id="rId10"/>
    <p:sldId id="352" r:id="rId11"/>
    <p:sldId id="339" r:id="rId12"/>
    <p:sldId id="347" r:id="rId13"/>
    <p:sldId id="346" r:id="rId14"/>
    <p:sldId id="333" r:id="rId15"/>
    <p:sldId id="295" r:id="rId16"/>
    <p:sldId id="342" r:id="rId17"/>
    <p:sldId id="313" r:id="rId18"/>
    <p:sldId id="323" r:id="rId19"/>
    <p:sldId id="327" r:id="rId20"/>
    <p:sldId id="301" r:id="rId21"/>
    <p:sldId id="281" r:id="rId22"/>
    <p:sldId id="322" r:id="rId23"/>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es Laura" initials="JL"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66"/>
    <a:srgbClr val="FCDBB2"/>
    <a:srgbClr val="EE6B0B"/>
    <a:srgbClr val="B81806"/>
    <a:srgbClr val="FFFFCC"/>
    <a:srgbClr val="F68B0D"/>
    <a:srgbClr val="A02207"/>
    <a:srgbClr val="000048"/>
    <a:srgbClr val="00006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57895" autoAdjust="0"/>
  </p:normalViewPr>
  <p:slideViewPr>
    <p:cSldViewPr>
      <p:cViewPr varScale="1">
        <p:scale>
          <a:sx n="38" d="100"/>
          <a:sy n="38" d="100"/>
        </p:scale>
        <p:origin x="2048"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935" cy="512304"/>
          </a:xfrm>
          <a:prstGeom prst="rect">
            <a:avLst/>
          </a:prstGeom>
        </p:spPr>
        <p:txBody>
          <a:bodyPr vert="horz" lIns="95564" tIns="47782" rIns="95564" bIns="47782" rtlCol="0"/>
          <a:lstStyle>
            <a:lvl1pPr algn="l">
              <a:defRPr sz="1300"/>
            </a:lvl1pPr>
          </a:lstStyle>
          <a:p>
            <a:pPr>
              <a:defRPr/>
            </a:pPr>
            <a:endParaRPr lang="en-US"/>
          </a:p>
        </p:txBody>
      </p:sp>
      <p:sp>
        <p:nvSpPr>
          <p:cNvPr id="3" name="Date Placeholder 2"/>
          <p:cNvSpPr>
            <a:spLocks noGrp="1"/>
          </p:cNvSpPr>
          <p:nvPr>
            <p:ph type="dt" sz="quarter" idx="1"/>
          </p:nvPr>
        </p:nvSpPr>
        <p:spPr>
          <a:xfrm>
            <a:off x="4023436" y="0"/>
            <a:ext cx="3078934" cy="512304"/>
          </a:xfrm>
          <a:prstGeom prst="rect">
            <a:avLst/>
          </a:prstGeom>
        </p:spPr>
        <p:txBody>
          <a:bodyPr vert="horz" lIns="95564" tIns="47782" rIns="95564" bIns="47782" rtlCol="0"/>
          <a:lstStyle>
            <a:lvl1pPr algn="r">
              <a:defRPr sz="1300"/>
            </a:lvl1pPr>
          </a:lstStyle>
          <a:p>
            <a:pPr>
              <a:defRPr/>
            </a:pPr>
            <a:fld id="{EB56A897-67F4-4CA2-AA85-B1634D783D19}" type="datetimeFigureOut">
              <a:rPr lang="en-US"/>
              <a:pPr>
                <a:defRPr/>
              </a:pPr>
              <a:t>1/29/2023</a:t>
            </a:fld>
            <a:endParaRPr lang="en-US"/>
          </a:p>
        </p:txBody>
      </p:sp>
      <p:sp>
        <p:nvSpPr>
          <p:cNvPr id="4" name="Footer Placeholder 3"/>
          <p:cNvSpPr>
            <a:spLocks noGrp="1"/>
          </p:cNvSpPr>
          <p:nvPr>
            <p:ph type="ftr" sz="quarter" idx="2"/>
          </p:nvPr>
        </p:nvSpPr>
        <p:spPr>
          <a:xfrm>
            <a:off x="1" y="9720673"/>
            <a:ext cx="3078935" cy="512303"/>
          </a:xfrm>
          <a:prstGeom prst="rect">
            <a:avLst/>
          </a:prstGeom>
        </p:spPr>
        <p:txBody>
          <a:bodyPr vert="horz" lIns="95564" tIns="47782" rIns="95564" bIns="47782" rtlCol="0" anchor="b"/>
          <a:lstStyle>
            <a:lvl1pPr algn="l">
              <a:defRPr sz="1300"/>
            </a:lvl1pPr>
          </a:lstStyle>
          <a:p>
            <a:pPr>
              <a:defRPr/>
            </a:pPr>
            <a:endParaRPr lang="en-US"/>
          </a:p>
        </p:txBody>
      </p:sp>
      <p:sp>
        <p:nvSpPr>
          <p:cNvPr id="5" name="Slide Number Placeholder 4"/>
          <p:cNvSpPr>
            <a:spLocks noGrp="1"/>
          </p:cNvSpPr>
          <p:nvPr>
            <p:ph type="sldNum" sz="quarter" idx="3"/>
          </p:nvPr>
        </p:nvSpPr>
        <p:spPr>
          <a:xfrm>
            <a:off x="4023436" y="9720673"/>
            <a:ext cx="3078934" cy="512303"/>
          </a:xfrm>
          <a:prstGeom prst="rect">
            <a:avLst/>
          </a:prstGeom>
        </p:spPr>
        <p:txBody>
          <a:bodyPr vert="horz" lIns="95564" tIns="47782" rIns="95564" bIns="47782" rtlCol="0" anchor="b"/>
          <a:lstStyle>
            <a:lvl1pPr algn="r">
              <a:defRPr sz="1300"/>
            </a:lvl1pPr>
          </a:lstStyle>
          <a:p>
            <a:pPr>
              <a:defRPr/>
            </a:pPr>
            <a:fld id="{1261581A-71D1-4639-B4A7-DDE71E7321D9}" type="slidenum">
              <a:rPr lang="en-US"/>
              <a:pPr>
                <a:defRPr/>
              </a:pPr>
              <a:t>‹#›</a:t>
            </a:fld>
            <a:endParaRPr lang="en-US"/>
          </a:p>
        </p:txBody>
      </p:sp>
    </p:spTree>
    <p:extLst>
      <p:ext uri="{BB962C8B-B14F-4D97-AF65-F5344CB8AC3E}">
        <p14:creationId xmlns:p14="http://schemas.microsoft.com/office/powerpoint/2010/main" val="3915707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935" cy="512304"/>
          </a:xfrm>
          <a:prstGeom prst="rect">
            <a:avLst/>
          </a:prstGeom>
        </p:spPr>
        <p:txBody>
          <a:bodyPr vert="horz" lIns="95564" tIns="47782" rIns="95564" bIns="47782" rtlCol="0"/>
          <a:lstStyle>
            <a:lvl1pPr algn="l">
              <a:defRPr sz="1300"/>
            </a:lvl1pPr>
          </a:lstStyle>
          <a:p>
            <a:pPr>
              <a:defRPr/>
            </a:pPr>
            <a:endParaRPr lang="en-US"/>
          </a:p>
        </p:txBody>
      </p:sp>
      <p:sp>
        <p:nvSpPr>
          <p:cNvPr id="3" name="Date Placeholder 2"/>
          <p:cNvSpPr>
            <a:spLocks noGrp="1"/>
          </p:cNvSpPr>
          <p:nvPr>
            <p:ph type="dt" idx="1"/>
          </p:nvPr>
        </p:nvSpPr>
        <p:spPr>
          <a:xfrm>
            <a:off x="4023436" y="0"/>
            <a:ext cx="3078934" cy="512304"/>
          </a:xfrm>
          <a:prstGeom prst="rect">
            <a:avLst/>
          </a:prstGeom>
        </p:spPr>
        <p:txBody>
          <a:bodyPr vert="horz" lIns="95564" tIns="47782" rIns="95564" bIns="47782" rtlCol="0"/>
          <a:lstStyle>
            <a:lvl1pPr algn="r">
              <a:defRPr sz="1300"/>
            </a:lvl1pPr>
          </a:lstStyle>
          <a:p>
            <a:pPr>
              <a:defRPr/>
            </a:pPr>
            <a:fld id="{4A51288A-AF43-45C5-B331-E373E8FAF5C2}" type="datetimeFigureOut">
              <a:rPr lang="en-US"/>
              <a:pPr>
                <a:defRPr/>
              </a:pPr>
              <a:t>1/29/2023</a:t>
            </a:fld>
            <a:endParaRPr lang="en-US"/>
          </a:p>
        </p:txBody>
      </p:sp>
      <p:sp>
        <p:nvSpPr>
          <p:cNvPr id="4" name="Slide Image Placeholder 3"/>
          <p:cNvSpPr>
            <a:spLocks noGrp="1" noRot="1" noChangeAspect="1"/>
          </p:cNvSpPr>
          <p:nvPr>
            <p:ph type="sldImg" idx="2"/>
          </p:nvPr>
        </p:nvSpPr>
        <p:spPr>
          <a:xfrm>
            <a:off x="995363" y="768350"/>
            <a:ext cx="5116512" cy="3836988"/>
          </a:xfrm>
          <a:prstGeom prst="rect">
            <a:avLst/>
          </a:prstGeom>
          <a:noFill/>
          <a:ln w="12700">
            <a:solidFill>
              <a:prstClr val="black"/>
            </a:solidFill>
          </a:ln>
        </p:spPr>
        <p:txBody>
          <a:bodyPr vert="horz" lIns="95564" tIns="47782" rIns="95564" bIns="47782" rtlCol="0" anchor="ctr"/>
          <a:lstStyle/>
          <a:p>
            <a:pPr lvl="0"/>
            <a:endParaRPr lang="en-US" noProof="0"/>
          </a:p>
        </p:txBody>
      </p:sp>
      <p:sp>
        <p:nvSpPr>
          <p:cNvPr id="5" name="Notes Placeholder 4"/>
          <p:cNvSpPr>
            <a:spLocks noGrp="1"/>
          </p:cNvSpPr>
          <p:nvPr>
            <p:ph type="body" sz="quarter" idx="3"/>
          </p:nvPr>
        </p:nvSpPr>
        <p:spPr>
          <a:xfrm>
            <a:off x="710914" y="4861155"/>
            <a:ext cx="5682235" cy="4605821"/>
          </a:xfrm>
          <a:prstGeom prst="rect">
            <a:avLst/>
          </a:prstGeom>
        </p:spPr>
        <p:txBody>
          <a:bodyPr vert="horz" lIns="95564" tIns="47782" rIns="95564" bIns="4778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720673"/>
            <a:ext cx="3078935" cy="512303"/>
          </a:xfrm>
          <a:prstGeom prst="rect">
            <a:avLst/>
          </a:prstGeom>
        </p:spPr>
        <p:txBody>
          <a:bodyPr vert="horz" lIns="95564" tIns="47782" rIns="95564" bIns="47782" rtlCol="0" anchor="b"/>
          <a:lstStyle>
            <a:lvl1pPr algn="l">
              <a:defRPr sz="1300"/>
            </a:lvl1pPr>
          </a:lstStyle>
          <a:p>
            <a:pPr>
              <a:defRPr/>
            </a:pPr>
            <a:endParaRPr lang="en-US"/>
          </a:p>
        </p:txBody>
      </p:sp>
      <p:sp>
        <p:nvSpPr>
          <p:cNvPr id="7" name="Slide Number Placeholder 6"/>
          <p:cNvSpPr>
            <a:spLocks noGrp="1"/>
          </p:cNvSpPr>
          <p:nvPr>
            <p:ph type="sldNum" sz="quarter" idx="5"/>
          </p:nvPr>
        </p:nvSpPr>
        <p:spPr>
          <a:xfrm>
            <a:off x="4023436" y="9720673"/>
            <a:ext cx="3078934" cy="512303"/>
          </a:xfrm>
          <a:prstGeom prst="rect">
            <a:avLst/>
          </a:prstGeom>
        </p:spPr>
        <p:txBody>
          <a:bodyPr vert="horz" lIns="95564" tIns="47782" rIns="95564" bIns="47782" rtlCol="0" anchor="b"/>
          <a:lstStyle>
            <a:lvl1pPr algn="r">
              <a:defRPr sz="1300"/>
            </a:lvl1pPr>
          </a:lstStyle>
          <a:p>
            <a:pPr>
              <a:defRPr/>
            </a:pPr>
            <a:fld id="{79749924-EFBB-467D-91C5-44B528B6C20E}" type="slidenum">
              <a:rPr lang="en-US"/>
              <a:pPr>
                <a:defRPr/>
              </a:pPr>
              <a:t>‹#›</a:t>
            </a:fld>
            <a:endParaRPr lang="en-US"/>
          </a:p>
        </p:txBody>
      </p:sp>
    </p:spTree>
    <p:extLst>
      <p:ext uri="{BB962C8B-B14F-4D97-AF65-F5344CB8AC3E}">
        <p14:creationId xmlns:p14="http://schemas.microsoft.com/office/powerpoint/2010/main" val="23560697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legislation.gov.uk/ukpga/1971/48/section/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a:t>
            </a:r>
            <a:r>
              <a:rPr lang="en-GB" baseline="0" dirty="0"/>
              <a:t> morning / afternoon </a:t>
            </a:r>
          </a:p>
          <a:p>
            <a:r>
              <a:rPr lang="en-GB" baseline="0" dirty="0"/>
              <a:t>I am …. and I work with ….. I am here talking to you today as part of the County Schools Challenge. </a:t>
            </a:r>
          </a:p>
          <a:p>
            <a:endParaRPr lang="en-GB" baseline="0" dirty="0"/>
          </a:p>
          <a:p>
            <a:r>
              <a:rPr lang="en-GB" baseline="0" dirty="0"/>
              <a:t>We want you to help us tackle deliberate fire setting</a:t>
            </a:r>
            <a:endParaRPr lang="en-GB" dirty="0"/>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1</a:t>
            </a:fld>
            <a:endParaRPr lang="en-US"/>
          </a:p>
        </p:txBody>
      </p:sp>
    </p:spTree>
    <p:extLst>
      <p:ext uri="{BB962C8B-B14F-4D97-AF65-F5344CB8AC3E}">
        <p14:creationId xmlns:p14="http://schemas.microsoft.com/office/powerpoint/2010/main" val="73058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Click for first newspaper headline, talk about four children dying, then click to reveal mother dies as well</a:t>
            </a:r>
          </a:p>
          <a:p>
            <a:endParaRPr lang="en-GB" i="1" dirty="0"/>
          </a:p>
          <a:p>
            <a:r>
              <a:rPr lang="en-GB" dirty="0"/>
              <a:t>Photo: 	Floral tributes and messages left a scene</a:t>
            </a:r>
          </a:p>
          <a:p>
            <a:endParaRPr lang="en-GB" dirty="0"/>
          </a:p>
          <a:p>
            <a:pPr defTabSz="955639">
              <a:defRPr/>
            </a:pPr>
            <a:r>
              <a:rPr lang="en-GB" dirty="0"/>
              <a:t>Headline: 	Salford fatal fire: Arson death children ‘angels in the sky’</a:t>
            </a:r>
          </a:p>
          <a:p>
            <a:r>
              <a:rPr lang="en-GB" dirty="0"/>
              <a:t>	Woman who lost four children in 2017 arson attack dies from injuries</a:t>
            </a:r>
          </a:p>
          <a:p>
            <a:endParaRPr lang="en-GB" dirty="0"/>
          </a:p>
          <a:p>
            <a:r>
              <a:rPr lang="en-GB" dirty="0"/>
              <a:t>headline 1	Four children died in fire – 15 year old girl, 8 year old boy, 7 year old girl and 3 year old girl</a:t>
            </a:r>
          </a:p>
          <a:p>
            <a:r>
              <a:rPr lang="en-GB" dirty="0"/>
              <a:t>	Mother severely injured – 75% body burnt</a:t>
            </a:r>
          </a:p>
          <a:p>
            <a:r>
              <a:rPr lang="en-GB" dirty="0"/>
              <a:t>	16 year old boy escapes</a:t>
            </a:r>
          </a:p>
          <a:p>
            <a:r>
              <a:rPr lang="en-GB" dirty="0"/>
              <a:t>	Mother unable to attend funerals as still in hospital</a:t>
            </a:r>
          </a:p>
          <a:p>
            <a:r>
              <a:rPr lang="en-GB" dirty="0"/>
              <a:t>	Coffins were each themed with the children's interests - music, the Avengers, My Little Pony and Peppa Pig.</a:t>
            </a:r>
          </a:p>
          <a:p>
            <a:r>
              <a:rPr lang="en-GB" dirty="0"/>
              <a:t>	Two men in their </a:t>
            </a:r>
            <a:r>
              <a:rPr lang="en-GB" dirty="0" err="1"/>
              <a:t>20s</a:t>
            </a:r>
            <a:r>
              <a:rPr lang="en-GB" dirty="0"/>
              <a:t> given 4 life sentences each for murder</a:t>
            </a:r>
          </a:p>
          <a:p>
            <a:endParaRPr lang="en-GB" dirty="0"/>
          </a:p>
          <a:p>
            <a:r>
              <a:rPr lang="en-GB" dirty="0"/>
              <a:t>Headline 2	Mother dies 20 months after the fire of her injuries</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10</a:t>
            </a:fld>
            <a:endParaRPr lang="en-US"/>
          </a:p>
        </p:txBody>
      </p:sp>
    </p:spTree>
    <p:extLst>
      <p:ext uri="{BB962C8B-B14F-4D97-AF65-F5344CB8AC3E}">
        <p14:creationId xmlns:p14="http://schemas.microsoft.com/office/powerpoint/2010/main" val="1934337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Click for newspaper headline</a:t>
            </a:r>
          </a:p>
          <a:p>
            <a:endParaRPr lang="en-GB" i="1" dirty="0"/>
          </a:p>
          <a:p>
            <a:r>
              <a:rPr lang="en-GB" dirty="0"/>
              <a:t>Photo: 	Stanwick Lakes fire 2021</a:t>
            </a:r>
          </a:p>
          <a:p>
            <a:endParaRPr lang="en-GB" dirty="0"/>
          </a:p>
          <a:p>
            <a:r>
              <a:rPr lang="en-GB" dirty="0"/>
              <a:t>Headline: 	Vandals burn popular children’s playground at Stanwick Lakes</a:t>
            </a:r>
          </a:p>
          <a:p>
            <a:endParaRPr lang="en-GB" dirty="0"/>
          </a:p>
          <a:p>
            <a:r>
              <a:rPr lang="en-GB" dirty="0"/>
              <a:t>	Run by a charity (Rockingham Forest Trust)</a:t>
            </a:r>
          </a:p>
          <a:p>
            <a:r>
              <a:rPr lang="en-GB" dirty="0"/>
              <a:t>	Playground 4 years old, only refurbished 2019</a:t>
            </a:r>
          </a:p>
          <a:p>
            <a:r>
              <a:rPr lang="en-GB" dirty="0"/>
              <a:t>	Described as "devastating and a massive blow"</a:t>
            </a:r>
          </a:p>
          <a:p>
            <a:r>
              <a:rPr lang="en-GB" dirty="0"/>
              <a:t>	Had to remove damaged play equipment – cost</a:t>
            </a:r>
          </a:p>
          <a:p>
            <a:r>
              <a:rPr lang="en-GB" dirty="0"/>
              <a:t>	Loss of visitors = loss of revenue</a:t>
            </a:r>
          </a:p>
          <a:p>
            <a:r>
              <a:rPr lang="en-GB" dirty="0"/>
              <a:t>	Stanwick Lakes a nature reserve – smoke affected wildlife </a:t>
            </a:r>
            <a:r>
              <a:rPr lang="en-GB" dirty="0" err="1"/>
              <a:t>inc</a:t>
            </a:r>
            <a:r>
              <a:rPr lang="en-GB" dirty="0"/>
              <a:t> birds</a:t>
            </a:r>
          </a:p>
          <a:p>
            <a:r>
              <a:rPr lang="en-GB" dirty="0"/>
              <a:t>	Cost over £300,000 to rebuild</a:t>
            </a:r>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11</a:t>
            </a:fld>
            <a:endParaRPr lang="en-US"/>
          </a:p>
        </p:txBody>
      </p:sp>
    </p:spTree>
    <p:extLst>
      <p:ext uri="{BB962C8B-B14F-4D97-AF65-F5344CB8AC3E}">
        <p14:creationId xmlns:p14="http://schemas.microsoft.com/office/powerpoint/2010/main" val="1233741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7 bullet pints – click for each</a:t>
            </a:r>
          </a:p>
          <a:p>
            <a:endParaRPr lang="en-GB" dirty="0"/>
          </a:p>
          <a:p>
            <a:r>
              <a:rPr lang="en-GB" dirty="0"/>
              <a:t>Consequences to others:</a:t>
            </a:r>
          </a:p>
          <a:p>
            <a:pPr lvl="1"/>
            <a:r>
              <a:rPr lang="en-GB" dirty="0"/>
              <a:t>Potential to cause harm: injury, death, pollution (climate change)</a:t>
            </a:r>
          </a:p>
          <a:p>
            <a:pPr marL="477820" lvl="1" defTabSz="955639"/>
            <a:r>
              <a:rPr lang="en-GB" dirty="0"/>
              <a:t>Cost to Victims: Property destroyed, income, job (if company goes bust), farmers needing to buy in grain, straw etc</a:t>
            </a:r>
          </a:p>
          <a:p>
            <a:pPr marL="477820" lvl="1" defTabSz="955639"/>
            <a:r>
              <a:rPr lang="en-GB" dirty="0"/>
              <a:t>Emotional impact to family, victims and community (family targeted)</a:t>
            </a:r>
          </a:p>
          <a:p>
            <a:pPr defTabSz="955639"/>
            <a:endParaRPr lang="en-GB" dirty="0"/>
          </a:p>
          <a:p>
            <a:pPr defTabSz="955639"/>
            <a:r>
              <a:rPr lang="en-GB" dirty="0"/>
              <a:t>Consequences to self</a:t>
            </a:r>
          </a:p>
          <a:p>
            <a:pPr lvl="1"/>
            <a:r>
              <a:rPr lang="en-GB" dirty="0"/>
              <a:t>Unable to get housing (landlords not happy for conviction for arson – don’t want an arsonist in their property)</a:t>
            </a:r>
          </a:p>
          <a:p>
            <a:pPr lvl="1"/>
            <a:r>
              <a:rPr lang="en-GB" dirty="0"/>
              <a:t>Unable to travel to places such as the US on holiday with family due to criminal record</a:t>
            </a:r>
          </a:p>
          <a:p>
            <a:pPr lvl="1"/>
            <a:r>
              <a:rPr lang="en-GB" dirty="0"/>
              <a:t>Unable to get a job due to criminal record</a:t>
            </a:r>
          </a:p>
          <a:p>
            <a:pPr lvl="1"/>
            <a:r>
              <a:rPr lang="en-GB" dirty="0"/>
              <a:t>Large fines</a:t>
            </a:r>
          </a:p>
          <a:p>
            <a:pPr lvl="1"/>
            <a:r>
              <a:rPr lang="en-GB" dirty="0"/>
              <a:t>Loss of liberty – prison – breakdown of relationships as in prison </a:t>
            </a:r>
          </a:p>
          <a:p>
            <a:pPr lvl="1"/>
            <a:r>
              <a:rPr lang="en-GB" dirty="0"/>
              <a:t>Emotional impact to self (people will respond differently to you – family, friends etc)</a:t>
            </a:r>
          </a:p>
          <a:p>
            <a:r>
              <a:rPr lang="en-GB" dirty="0"/>
              <a:t> </a:t>
            </a:r>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12</a:t>
            </a:fld>
            <a:endParaRPr lang="en-US"/>
          </a:p>
        </p:txBody>
      </p:sp>
    </p:spTree>
    <p:extLst>
      <p:ext uri="{BB962C8B-B14F-4D97-AF65-F5344CB8AC3E}">
        <p14:creationId xmlns:p14="http://schemas.microsoft.com/office/powerpoint/2010/main" val="1314866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i="1" dirty="0"/>
              <a:t>Click for each bullet point (each appear on click - 4)</a:t>
            </a:r>
          </a:p>
          <a:p>
            <a:r>
              <a:rPr lang="en-GB" i="1" dirty="0"/>
              <a:t>Click for photo</a:t>
            </a:r>
          </a:p>
          <a:p>
            <a:r>
              <a:rPr lang="en-GB" i="1" dirty="0"/>
              <a:t>Click for each of Pirbright bullet points (4)</a:t>
            </a:r>
          </a:p>
          <a:p>
            <a:endParaRPr lang="en-GB" dirty="0"/>
          </a:p>
          <a:p>
            <a:r>
              <a:rPr lang="en-GB" dirty="0"/>
              <a:t>Bullet point:	Air pollution -		smoke/fumes, increase greenhouse gasses therefore increase climate change</a:t>
            </a:r>
          </a:p>
          <a:p>
            <a:r>
              <a:rPr lang="en-GB" dirty="0"/>
              <a:t>	Water pollution -	from firefighters foam and additives</a:t>
            </a:r>
          </a:p>
          <a:p>
            <a:r>
              <a:rPr lang="en-GB" dirty="0"/>
              <a:t>	Devastation to vegetation -	loss of homes and food for wildlife</a:t>
            </a:r>
          </a:p>
          <a:p>
            <a:r>
              <a:rPr lang="en-GB" dirty="0"/>
              <a:t>	Devastation to species -	loss of rare species through direct fire or resultant loss of habitation</a:t>
            </a:r>
          </a:p>
          <a:p>
            <a:endParaRPr lang="en-GB" dirty="0"/>
          </a:p>
          <a:p>
            <a:endParaRPr lang="en-GB" dirty="0"/>
          </a:p>
          <a:p>
            <a:r>
              <a:rPr lang="en-GB" dirty="0"/>
              <a:t>Photo:	Pirbright after fire July 2022</a:t>
            </a:r>
          </a:p>
          <a:p>
            <a:endParaRPr lang="en-GB" dirty="0"/>
          </a:p>
          <a:p>
            <a:r>
              <a:rPr lang="en-GB" dirty="0"/>
              <a:t>	Pirbright Ranges – home to many rare and threatened species</a:t>
            </a:r>
          </a:p>
          <a:p>
            <a:r>
              <a:rPr lang="en-GB" dirty="0"/>
              <a:t>		   - home to red deer herd (200 animals)</a:t>
            </a:r>
          </a:p>
          <a:p>
            <a:r>
              <a:rPr lang="en-GB" dirty="0"/>
              <a:t>	650 hectares destroyed =  approx. 910 football pitches in size </a:t>
            </a:r>
          </a:p>
          <a:p>
            <a:r>
              <a:rPr lang="en-GB" dirty="0"/>
              <a:t>	Fire burned hundreds of recently fledged rare ground-nesting birds including European nightjars, </a:t>
            </a:r>
          </a:p>
          <a:p>
            <a:r>
              <a:rPr lang="en-GB" dirty="0"/>
              <a:t>                                Dartford warblers and woodlark which were too young to fly away from the fire</a:t>
            </a:r>
          </a:p>
          <a:p>
            <a:r>
              <a:rPr lang="en-GB" dirty="0"/>
              <a:t>	Parent birds unable to have second brood as fire destroyed habitat for nests</a:t>
            </a:r>
          </a:p>
          <a:p>
            <a:r>
              <a:rPr lang="en-GB" dirty="0"/>
              <a:t>	Habitat will take 8-12 years to recover, therefore still nowhere for birds to nest</a:t>
            </a:r>
          </a:p>
          <a:p>
            <a:r>
              <a:rPr lang="en-GB" dirty="0"/>
              <a:t>	Reptiles like slow worms, grass snakes and adders died, unable to escape the fire</a:t>
            </a:r>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13</a:t>
            </a:fld>
            <a:endParaRPr lang="en-US"/>
          </a:p>
        </p:txBody>
      </p:sp>
    </p:spTree>
    <p:extLst>
      <p:ext uri="{BB962C8B-B14F-4D97-AF65-F5344CB8AC3E}">
        <p14:creationId xmlns:p14="http://schemas.microsoft.com/office/powerpoint/2010/main" val="1289931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Click image to play</a:t>
            </a:r>
          </a:p>
          <a:p>
            <a:endParaRPr lang="en-GB" dirty="0"/>
          </a:p>
          <a:p>
            <a:r>
              <a:rPr lang="en-GB" dirty="0"/>
              <a:t>Nia was a convicted fire setter sent to Onley Young Offenders Institution and came to Northants Fire (Arson task Force) for </a:t>
            </a:r>
            <a:r>
              <a:rPr lang="en-GB" dirty="0" err="1"/>
              <a:t>firesetter</a:t>
            </a:r>
            <a:r>
              <a:rPr lang="en-GB" dirty="0"/>
              <a:t> intervention prior to being released.</a:t>
            </a:r>
          </a:p>
          <a:p>
            <a:endParaRPr lang="en-GB" dirty="0"/>
          </a:p>
          <a:p>
            <a:r>
              <a:rPr lang="en-GB" dirty="0"/>
              <a:t>Nia now works for London Fire Brigade delivering fire setter intervention to other young people.</a:t>
            </a:r>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14</a:t>
            </a:fld>
            <a:endParaRPr lang="en-US"/>
          </a:p>
        </p:txBody>
      </p:sp>
    </p:spTree>
    <p:extLst>
      <p:ext uri="{BB962C8B-B14F-4D97-AF65-F5344CB8AC3E}">
        <p14:creationId xmlns:p14="http://schemas.microsoft.com/office/powerpoint/2010/main" val="4114727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Different organisations for help</a:t>
            </a:r>
          </a:p>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300">
                <a:solidFill>
                  <a:schemeClr val="tx1"/>
                </a:solidFill>
                <a:latin typeface="Calibri" pitchFamily="34" charset="0"/>
              </a:defRPr>
            </a:lvl1pPr>
            <a:lvl2pPr marL="776457" indent="-298637" eaLnBrk="0" hangingPunct="0">
              <a:spcBef>
                <a:spcPct val="30000"/>
              </a:spcBef>
              <a:defRPr sz="1300">
                <a:solidFill>
                  <a:schemeClr val="tx1"/>
                </a:solidFill>
                <a:latin typeface="Calibri" pitchFamily="34" charset="0"/>
              </a:defRPr>
            </a:lvl2pPr>
            <a:lvl3pPr marL="1194549" indent="-238910" eaLnBrk="0" hangingPunct="0">
              <a:spcBef>
                <a:spcPct val="30000"/>
              </a:spcBef>
              <a:defRPr sz="1300">
                <a:solidFill>
                  <a:schemeClr val="tx1"/>
                </a:solidFill>
                <a:latin typeface="Calibri" pitchFamily="34" charset="0"/>
              </a:defRPr>
            </a:lvl3pPr>
            <a:lvl4pPr marL="1672369" indent="-238910" eaLnBrk="0" hangingPunct="0">
              <a:spcBef>
                <a:spcPct val="30000"/>
              </a:spcBef>
              <a:defRPr sz="1300">
                <a:solidFill>
                  <a:schemeClr val="tx1"/>
                </a:solidFill>
                <a:latin typeface="Calibri" pitchFamily="34" charset="0"/>
              </a:defRPr>
            </a:lvl4pPr>
            <a:lvl5pPr marL="2150189" indent="-238910" eaLnBrk="0" hangingPunct="0">
              <a:spcBef>
                <a:spcPct val="30000"/>
              </a:spcBef>
              <a:defRPr sz="1300">
                <a:solidFill>
                  <a:schemeClr val="tx1"/>
                </a:solidFill>
                <a:latin typeface="Calibri" pitchFamily="34" charset="0"/>
              </a:defRPr>
            </a:lvl5pPr>
            <a:lvl6pPr marL="2628008" indent="-238910" eaLnBrk="0" fontAlgn="base" hangingPunct="0">
              <a:spcBef>
                <a:spcPct val="30000"/>
              </a:spcBef>
              <a:spcAft>
                <a:spcPct val="0"/>
              </a:spcAft>
              <a:defRPr sz="1300">
                <a:solidFill>
                  <a:schemeClr val="tx1"/>
                </a:solidFill>
                <a:latin typeface="Calibri" pitchFamily="34" charset="0"/>
              </a:defRPr>
            </a:lvl6pPr>
            <a:lvl7pPr marL="3105828" indent="-238910" eaLnBrk="0" fontAlgn="base" hangingPunct="0">
              <a:spcBef>
                <a:spcPct val="30000"/>
              </a:spcBef>
              <a:spcAft>
                <a:spcPct val="0"/>
              </a:spcAft>
              <a:defRPr sz="1300">
                <a:solidFill>
                  <a:schemeClr val="tx1"/>
                </a:solidFill>
                <a:latin typeface="Calibri" pitchFamily="34" charset="0"/>
              </a:defRPr>
            </a:lvl7pPr>
            <a:lvl8pPr marL="3583648" indent="-238910" eaLnBrk="0" fontAlgn="base" hangingPunct="0">
              <a:spcBef>
                <a:spcPct val="30000"/>
              </a:spcBef>
              <a:spcAft>
                <a:spcPct val="0"/>
              </a:spcAft>
              <a:defRPr sz="1300">
                <a:solidFill>
                  <a:schemeClr val="tx1"/>
                </a:solidFill>
                <a:latin typeface="Calibri" pitchFamily="34" charset="0"/>
              </a:defRPr>
            </a:lvl8pPr>
            <a:lvl9pPr marL="4061468" indent="-238910" eaLnBrk="0" fontAlgn="base" hangingPunct="0">
              <a:spcBef>
                <a:spcPct val="30000"/>
              </a:spcBef>
              <a:spcAft>
                <a:spcPct val="0"/>
              </a:spcAft>
              <a:defRPr sz="1300">
                <a:solidFill>
                  <a:schemeClr val="tx1"/>
                </a:solidFill>
                <a:latin typeface="Calibri" pitchFamily="34" charset="0"/>
              </a:defRPr>
            </a:lvl9pPr>
          </a:lstStyle>
          <a:p>
            <a:pPr eaLnBrk="1" hangingPunct="1">
              <a:spcBef>
                <a:spcPct val="0"/>
              </a:spcBef>
            </a:pPr>
            <a:fld id="{35096C83-2D58-434C-A2B3-D9F20A5C1660}" type="slidenum">
              <a:rPr lang="en-GB" altLang="en-US" smtClean="0">
                <a:latin typeface="Arial" charset="0"/>
              </a:rPr>
              <a:pPr eaLnBrk="1" hangingPunct="1">
                <a:spcBef>
                  <a:spcPct val="0"/>
                </a:spcBef>
              </a:pPr>
              <a:t>15</a:t>
            </a:fld>
            <a:endParaRPr lang="en-GB"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aseline="0" dirty="0"/>
              <a:t>So, we want your help and this is where you come in and the challenge we want you to take on as a school. </a:t>
            </a:r>
          </a:p>
          <a:p>
            <a:endParaRPr lang="en-GB" altLang="en-US" baseline="0" dirty="0"/>
          </a:p>
          <a:p>
            <a:r>
              <a:rPr lang="en-GB" altLang="en-US" baseline="0" dirty="0"/>
              <a:t>Lets help young people in this County understand the consequences of deliberate fire setting and help prevent young people from setting deliberate fires.</a:t>
            </a:r>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300">
                <a:solidFill>
                  <a:schemeClr val="tx1"/>
                </a:solidFill>
                <a:latin typeface="Calibri" pitchFamily="34" charset="0"/>
              </a:defRPr>
            </a:lvl1pPr>
            <a:lvl2pPr marL="776457" indent="-298637" eaLnBrk="0" hangingPunct="0">
              <a:spcBef>
                <a:spcPct val="30000"/>
              </a:spcBef>
              <a:defRPr sz="1300">
                <a:solidFill>
                  <a:schemeClr val="tx1"/>
                </a:solidFill>
                <a:latin typeface="Calibri" pitchFamily="34" charset="0"/>
              </a:defRPr>
            </a:lvl2pPr>
            <a:lvl3pPr marL="1194549" indent="-238910" eaLnBrk="0" hangingPunct="0">
              <a:spcBef>
                <a:spcPct val="30000"/>
              </a:spcBef>
              <a:defRPr sz="1300">
                <a:solidFill>
                  <a:schemeClr val="tx1"/>
                </a:solidFill>
                <a:latin typeface="Calibri" pitchFamily="34" charset="0"/>
              </a:defRPr>
            </a:lvl3pPr>
            <a:lvl4pPr marL="1672369" indent="-238910" eaLnBrk="0" hangingPunct="0">
              <a:spcBef>
                <a:spcPct val="30000"/>
              </a:spcBef>
              <a:defRPr sz="1300">
                <a:solidFill>
                  <a:schemeClr val="tx1"/>
                </a:solidFill>
                <a:latin typeface="Calibri" pitchFamily="34" charset="0"/>
              </a:defRPr>
            </a:lvl4pPr>
            <a:lvl5pPr marL="2150189" indent="-238910" eaLnBrk="0" hangingPunct="0">
              <a:spcBef>
                <a:spcPct val="30000"/>
              </a:spcBef>
              <a:defRPr sz="1300">
                <a:solidFill>
                  <a:schemeClr val="tx1"/>
                </a:solidFill>
                <a:latin typeface="Calibri" pitchFamily="34" charset="0"/>
              </a:defRPr>
            </a:lvl5pPr>
            <a:lvl6pPr marL="2628008" indent="-238910" eaLnBrk="0" fontAlgn="base" hangingPunct="0">
              <a:spcBef>
                <a:spcPct val="30000"/>
              </a:spcBef>
              <a:spcAft>
                <a:spcPct val="0"/>
              </a:spcAft>
              <a:defRPr sz="1300">
                <a:solidFill>
                  <a:schemeClr val="tx1"/>
                </a:solidFill>
                <a:latin typeface="Calibri" pitchFamily="34" charset="0"/>
              </a:defRPr>
            </a:lvl6pPr>
            <a:lvl7pPr marL="3105828" indent="-238910" eaLnBrk="0" fontAlgn="base" hangingPunct="0">
              <a:spcBef>
                <a:spcPct val="30000"/>
              </a:spcBef>
              <a:spcAft>
                <a:spcPct val="0"/>
              </a:spcAft>
              <a:defRPr sz="1300">
                <a:solidFill>
                  <a:schemeClr val="tx1"/>
                </a:solidFill>
                <a:latin typeface="Calibri" pitchFamily="34" charset="0"/>
              </a:defRPr>
            </a:lvl7pPr>
            <a:lvl8pPr marL="3583648" indent="-238910" eaLnBrk="0" fontAlgn="base" hangingPunct="0">
              <a:spcBef>
                <a:spcPct val="30000"/>
              </a:spcBef>
              <a:spcAft>
                <a:spcPct val="0"/>
              </a:spcAft>
              <a:defRPr sz="1300">
                <a:solidFill>
                  <a:schemeClr val="tx1"/>
                </a:solidFill>
                <a:latin typeface="Calibri" pitchFamily="34" charset="0"/>
              </a:defRPr>
            </a:lvl8pPr>
            <a:lvl9pPr marL="4061468" indent="-238910" eaLnBrk="0" fontAlgn="base" hangingPunct="0">
              <a:spcBef>
                <a:spcPct val="30000"/>
              </a:spcBef>
              <a:spcAft>
                <a:spcPct val="0"/>
              </a:spcAft>
              <a:defRPr sz="1300">
                <a:solidFill>
                  <a:schemeClr val="tx1"/>
                </a:solidFill>
                <a:latin typeface="Calibri" pitchFamily="34" charset="0"/>
              </a:defRPr>
            </a:lvl9pPr>
          </a:lstStyle>
          <a:p>
            <a:pPr eaLnBrk="1" hangingPunct="1">
              <a:spcBef>
                <a:spcPct val="0"/>
              </a:spcBef>
            </a:pPr>
            <a:fld id="{35096C83-2D58-434C-A2B3-D9F20A5C1660}" type="slidenum">
              <a:rPr lang="en-GB" altLang="en-US" smtClean="0">
                <a:latin typeface="Arial" charset="0"/>
              </a:rPr>
              <a:pPr eaLnBrk="1" hangingPunct="1">
                <a:spcBef>
                  <a:spcPct val="0"/>
                </a:spcBef>
              </a:pPr>
              <a:t>16</a:t>
            </a:fld>
            <a:endParaRPr lang="en-GB" altLang="en-US">
              <a:latin typeface="Arial" charset="0"/>
            </a:endParaRPr>
          </a:p>
        </p:txBody>
      </p:sp>
    </p:spTree>
    <p:extLst>
      <p:ext uri="{BB962C8B-B14F-4D97-AF65-F5344CB8AC3E}">
        <p14:creationId xmlns:p14="http://schemas.microsoft.com/office/powerpoint/2010/main" val="264131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solidFill>
                  <a:srgbClr val="000000"/>
                </a:solidFill>
              </a:rPr>
              <a:t>3 bullet points on individual clicks</a:t>
            </a:r>
          </a:p>
          <a:p>
            <a:endParaRPr lang="en-GB" dirty="0">
              <a:solidFill>
                <a:srgbClr val="000000"/>
              </a:solidFill>
            </a:endParaRPr>
          </a:p>
          <a:p>
            <a:r>
              <a:rPr lang="en-GB" dirty="0">
                <a:solidFill>
                  <a:srgbClr val="000000"/>
                </a:solidFill>
              </a:rPr>
              <a:t>What’s the challenge? </a:t>
            </a:r>
          </a:p>
          <a:p>
            <a:r>
              <a:rPr lang="en-GB" dirty="0">
                <a:solidFill>
                  <a:srgbClr val="000000"/>
                </a:solidFill>
              </a:rPr>
              <a:t>Your challenge is to :</a:t>
            </a:r>
          </a:p>
          <a:p>
            <a:r>
              <a:rPr lang="en-GB" dirty="0">
                <a:solidFill>
                  <a:srgbClr val="000000"/>
                </a:solidFill>
              </a:rPr>
              <a:t> </a:t>
            </a:r>
          </a:p>
          <a:p>
            <a:r>
              <a:rPr lang="en-GB" i="1" dirty="0">
                <a:solidFill>
                  <a:srgbClr val="000000"/>
                </a:solidFill>
              </a:rPr>
              <a:t>(Read the bullet points on the slide)</a:t>
            </a:r>
          </a:p>
          <a:p>
            <a:endParaRPr lang="en-GB" dirty="0"/>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17</a:t>
            </a:fld>
            <a:endParaRPr lang="en-US"/>
          </a:p>
        </p:txBody>
      </p:sp>
    </p:spTree>
    <p:extLst>
      <p:ext uri="{BB962C8B-B14F-4D97-AF65-F5344CB8AC3E}">
        <p14:creationId xmlns:p14="http://schemas.microsoft.com/office/powerpoint/2010/main" val="3316560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r>
              <a:rPr lang="en-GB" i="1" dirty="0"/>
              <a:t>single click this page when see first question mark, 7 images will float in</a:t>
            </a:r>
          </a:p>
          <a:p>
            <a:endParaRPr lang="en-GB" i="1" dirty="0"/>
          </a:p>
          <a:p>
            <a:r>
              <a:rPr lang="en-GB" dirty="0"/>
              <a:t>This is a team based task – choose your team mates wisely!  Need creative person, organiser, finance person etc</a:t>
            </a:r>
            <a:endParaRPr lang="en-GB" baseline="0" dirty="0"/>
          </a:p>
          <a:p>
            <a:endParaRPr lang="en-GB" baseline="0" dirty="0"/>
          </a:p>
          <a:p>
            <a:r>
              <a:rPr lang="en-GB" baseline="0" dirty="0"/>
              <a:t>Its about coming up with a business idea, which could be a product or a service – this can be based around Dance, the internet, art, games, films, music, adverts </a:t>
            </a:r>
          </a:p>
          <a:p>
            <a:endParaRPr lang="en-GB" baseline="0" dirty="0"/>
          </a:p>
          <a:p>
            <a:r>
              <a:rPr lang="en-GB" baseline="0" dirty="0"/>
              <a:t>Then you need to decide how much the product/service will cost to produce, how much it will sell for (or how you will fund it if free), who it is aimed at and why your product/service is better than anyone else's (its unique selling point)</a:t>
            </a:r>
          </a:p>
          <a:p>
            <a:endParaRPr lang="en-GB" baseline="0" dirty="0"/>
          </a:p>
          <a:p>
            <a:r>
              <a:rPr lang="en-GB" baseline="0" dirty="0"/>
              <a:t>Finally develop a prototype</a:t>
            </a:r>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18</a:t>
            </a:fld>
            <a:endParaRPr lang="en-US"/>
          </a:p>
        </p:txBody>
      </p:sp>
    </p:spTree>
    <p:extLst>
      <p:ext uri="{BB962C8B-B14F-4D97-AF65-F5344CB8AC3E}">
        <p14:creationId xmlns:p14="http://schemas.microsoft.com/office/powerpoint/2010/main" val="1245454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GB" altLang="en-US" baseline="0" dirty="0"/>
              <a:t>Some of our previous winners:</a:t>
            </a:r>
          </a:p>
          <a:p>
            <a:endParaRPr lang="en-GB" altLang="en-US" baseline="0" dirty="0"/>
          </a:p>
          <a:p>
            <a:r>
              <a:rPr lang="en-GB" altLang="en-US" b="1" baseline="0" dirty="0"/>
              <a:t>STALK card game </a:t>
            </a:r>
            <a:r>
              <a:rPr lang="en-GB" altLang="en-US" baseline="0" dirty="0"/>
              <a:t>(Knife crime, Corby technical school) –launched 2022</a:t>
            </a:r>
          </a:p>
          <a:p>
            <a:pPr>
              <a:spcAft>
                <a:spcPts val="627"/>
              </a:spcAft>
            </a:pPr>
            <a:r>
              <a:rPr lang="en-GB" sz="1300" b="1" dirty="0" err="1">
                <a:solidFill>
                  <a:schemeClr val="bg1">
                    <a:lumMod val="60000"/>
                    <a:lumOff val="40000"/>
                  </a:schemeClr>
                </a:solidFill>
              </a:rPr>
              <a:t>RoadArt</a:t>
            </a:r>
            <a:r>
              <a:rPr lang="en-GB" sz="1300" b="1" dirty="0">
                <a:solidFill>
                  <a:schemeClr val="bg1">
                    <a:lumMod val="60000"/>
                    <a:lumOff val="40000"/>
                  </a:schemeClr>
                </a:solidFill>
              </a:rPr>
              <a:t> Graffiti </a:t>
            </a:r>
            <a:r>
              <a:rPr lang="en-GB" sz="1300" dirty="0">
                <a:solidFill>
                  <a:schemeClr val="bg1">
                    <a:lumMod val="60000"/>
                    <a:lumOff val="40000"/>
                  </a:schemeClr>
                </a:solidFill>
              </a:rPr>
              <a:t>Art (Road Safety, Southfield School for Girls) – Large graffiti on end of Fire Station in Kettering</a:t>
            </a:r>
          </a:p>
          <a:p>
            <a:pPr>
              <a:spcAft>
                <a:spcPts val="627"/>
              </a:spcAft>
            </a:pPr>
            <a:r>
              <a:rPr lang="en-GB" sz="1300" b="1" dirty="0">
                <a:solidFill>
                  <a:schemeClr val="bg1">
                    <a:lumMod val="60000"/>
                    <a:lumOff val="40000"/>
                  </a:schemeClr>
                </a:solidFill>
              </a:rPr>
              <a:t>Snapchat filter </a:t>
            </a:r>
            <a:r>
              <a:rPr lang="en-GB" sz="1300" dirty="0">
                <a:solidFill>
                  <a:schemeClr val="bg1">
                    <a:lumMod val="60000"/>
                    <a:lumOff val="40000"/>
                  </a:schemeClr>
                </a:solidFill>
              </a:rPr>
              <a:t>(Drugs ad Psychoactive Substances, Kingswood Secondary Academy) – clickable balloons with drug facts (note, most apps and technology solutions are too expensive to implement)</a:t>
            </a:r>
          </a:p>
          <a:p>
            <a:pPr>
              <a:spcAft>
                <a:spcPts val="627"/>
              </a:spcAft>
            </a:pPr>
            <a:r>
              <a:rPr lang="en-GB" sz="1300" b="1" dirty="0">
                <a:solidFill>
                  <a:schemeClr val="bg1">
                    <a:lumMod val="60000"/>
                    <a:lumOff val="40000"/>
                  </a:schemeClr>
                </a:solidFill>
              </a:rPr>
              <a:t>Frank and Timmy </a:t>
            </a:r>
            <a:r>
              <a:rPr lang="en-GB" sz="1300" dirty="0">
                <a:solidFill>
                  <a:schemeClr val="bg1">
                    <a:lumMod val="60000"/>
                    <a:lumOff val="40000"/>
                  </a:schemeClr>
                </a:solidFill>
              </a:rPr>
              <a:t>Primary school story booklet (Healthy relationships, Lodge Park Academy) including short stories with different relationship problems (bullying etc), lesson plans etc</a:t>
            </a:r>
          </a:p>
          <a:p>
            <a:pPr>
              <a:spcAft>
                <a:spcPts val="627"/>
              </a:spcAft>
            </a:pPr>
            <a:r>
              <a:rPr lang="en-GB" sz="1300" b="1" dirty="0">
                <a:solidFill>
                  <a:schemeClr val="bg1">
                    <a:lumMod val="60000"/>
                    <a:lumOff val="40000"/>
                  </a:schemeClr>
                </a:solidFill>
              </a:rPr>
              <a:t>Purple Bow Day </a:t>
            </a:r>
            <a:r>
              <a:rPr lang="en-GB" sz="1300" dirty="0">
                <a:solidFill>
                  <a:schemeClr val="bg1">
                    <a:lumMod val="60000"/>
                    <a:lumOff val="40000"/>
                  </a:schemeClr>
                </a:solidFill>
              </a:rPr>
              <a:t>(Cyber bullying, Guilsborough Academy) – wear a purple bow to support anti-cyber bullying</a:t>
            </a:r>
          </a:p>
          <a:p>
            <a:pPr>
              <a:spcAft>
                <a:spcPts val="627"/>
              </a:spcAft>
            </a:pPr>
            <a:r>
              <a:rPr lang="en-GB" sz="1300" b="1" dirty="0">
                <a:solidFill>
                  <a:schemeClr val="bg1">
                    <a:lumMod val="60000"/>
                    <a:lumOff val="40000"/>
                  </a:schemeClr>
                </a:solidFill>
              </a:rPr>
              <a:t>Talking Lampposts </a:t>
            </a:r>
            <a:r>
              <a:rPr lang="en-GB" sz="1300" dirty="0">
                <a:solidFill>
                  <a:schemeClr val="bg1">
                    <a:lumMod val="60000"/>
                    <a:lumOff val="40000"/>
                  </a:schemeClr>
                </a:solidFill>
              </a:rPr>
              <a:t>(Alcohol abuse, Magdalen School) – to give out messages to people loitering under them – too expensive to implement</a:t>
            </a:r>
          </a:p>
          <a:p>
            <a:pPr>
              <a:spcAft>
                <a:spcPts val="627"/>
              </a:spcAft>
            </a:pPr>
            <a:r>
              <a:rPr lang="en-GB" sz="1300" b="1" dirty="0">
                <a:solidFill>
                  <a:schemeClr val="bg1">
                    <a:lumMod val="60000"/>
                    <a:lumOff val="40000"/>
                  </a:schemeClr>
                </a:solidFill>
              </a:rPr>
              <a:t>One Punch Kills t-shirt </a:t>
            </a:r>
            <a:r>
              <a:rPr lang="en-GB" sz="1300" dirty="0">
                <a:solidFill>
                  <a:schemeClr val="bg1">
                    <a:lumMod val="60000"/>
                    <a:lumOff val="40000"/>
                  </a:schemeClr>
                </a:solidFill>
              </a:rPr>
              <a:t>(Weavers School) – very successful campaign, people wore t-shirts stating one-punch kills</a:t>
            </a:r>
          </a:p>
          <a:p>
            <a:pPr>
              <a:spcAft>
                <a:spcPts val="627"/>
              </a:spcAft>
            </a:pPr>
            <a:r>
              <a:rPr lang="en-GB" sz="1300" b="1" dirty="0">
                <a:solidFill>
                  <a:schemeClr val="bg1">
                    <a:lumMod val="60000"/>
                    <a:lumOff val="40000"/>
                  </a:schemeClr>
                </a:solidFill>
              </a:rPr>
              <a:t>Wheelie bin stickers </a:t>
            </a:r>
            <a:r>
              <a:rPr lang="en-GB" sz="1300" dirty="0">
                <a:solidFill>
                  <a:schemeClr val="bg1">
                    <a:lumMod val="60000"/>
                    <a:lumOff val="40000"/>
                  </a:schemeClr>
                </a:solidFill>
              </a:rPr>
              <a:t>(Arson, Weavers School) – the initial challenge, prompted by the tragic death of a 2-year old caused by a deliberate wheelie bin fire.</a:t>
            </a:r>
          </a:p>
          <a:p>
            <a:endParaRPr lang="en-GB"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300">
                <a:solidFill>
                  <a:schemeClr val="tx1"/>
                </a:solidFill>
                <a:latin typeface="Calibri" pitchFamily="34" charset="0"/>
              </a:defRPr>
            </a:lvl1pPr>
            <a:lvl2pPr marL="776457" indent="-298637" eaLnBrk="0" hangingPunct="0">
              <a:spcBef>
                <a:spcPct val="30000"/>
              </a:spcBef>
              <a:defRPr sz="1300">
                <a:solidFill>
                  <a:schemeClr val="tx1"/>
                </a:solidFill>
                <a:latin typeface="Calibri" pitchFamily="34" charset="0"/>
              </a:defRPr>
            </a:lvl2pPr>
            <a:lvl3pPr marL="1194549" indent="-238910" eaLnBrk="0" hangingPunct="0">
              <a:spcBef>
                <a:spcPct val="30000"/>
              </a:spcBef>
              <a:defRPr sz="1300">
                <a:solidFill>
                  <a:schemeClr val="tx1"/>
                </a:solidFill>
                <a:latin typeface="Calibri" pitchFamily="34" charset="0"/>
              </a:defRPr>
            </a:lvl3pPr>
            <a:lvl4pPr marL="1672369" indent="-238910" eaLnBrk="0" hangingPunct="0">
              <a:spcBef>
                <a:spcPct val="30000"/>
              </a:spcBef>
              <a:defRPr sz="1300">
                <a:solidFill>
                  <a:schemeClr val="tx1"/>
                </a:solidFill>
                <a:latin typeface="Calibri" pitchFamily="34" charset="0"/>
              </a:defRPr>
            </a:lvl4pPr>
            <a:lvl5pPr marL="2150189" indent="-238910" eaLnBrk="0" hangingPunct="0">
              <a:spcBef>
                <a:spcPct val="30000"/>
              </a:spcBef>
              <a:defRPr sz="1300">
                <a:solidFill>
                  <a:schemeClr val="tx1"/>
                </a:solidFill>
                <a:latin typeface="Calibri" pitchFamily="34" charset="0"/>
              </a:defRPr>
            </a:lvl5pPr>
            <a:lvl6pPr marL="2628008" indent="-238910" eaLnBrk="0" fontAlgn="base" hangingPunct="0">
              <a:spcBef>
                <a:spcPct val="30000"/>
              </a:spcBef>
              <a:spcAft>
                <a:spcPct val="0"/>
              </a:spcAft>
              <a:defRPr sz="1300">
                <a:solidFill>
                  <a:schemeClr val="tx1"/>
                </a:solidFill>
                <a:latin typeface="Calibri" pitchFamily="34" charset="0"/>
              </a:defRPr>
            </a:lvl6pPr>
            <a:lvl7pPr marL="3105828" indent="-238910" eaLnBrk="0" fontAlgn="base" hangingPunct="0">
              <a:spcBef>
                <a:spcPct val="30000"/>
              </a:spcBef>
              <a:spcAft>
                <a:spcPct val="0"/>
              </a:spcAft>
              <a:defRPr sz="1300">
                <a:solidFill>
                  <a:schemeClr val="tx1"/>
                </a:solidFill>
                <a:latin typeface="Calibri" pitchFamily="34" charset="0"/>
              </a:defRPr>
            </a:lvl7pPr>
            <a:lvl8pPr marL="3583648" indent="-238910" eaLnBrk="0" fontAlgn="base" hangingPunct="0">
              <a:spcBef>
                <a:spcPct val="30000"/>
              </a:spcBef>
              <a:spcAft>
                <a:spcPct val="0"/>
              </a:spcAft>
              <a:defRPr sz="1300">
                <a:solidFill>
                  <a:schemeClr val="tx1"/>
                </a:solidFill>
                <a:latin typeface="Calibri" pitchFamily="34" charset="0"/>
              </a:defRPr>
            </a:lvl8pPr>
            <a:lvl9pPr marL="4061468" indent="-238910" eaLnBrk="0" fontAlgn="base" hangingPunct="0">
              <a:spcBef>
                <a:spcPct val="30000"/>
              </a:spcBef>
              <a:spcAft>
                <a:spcPct val="0"/>
              </a:spcAft>
              <a:defRPr sz="1300">
                <a:solidFill>
                  <a:schemeClr val="tx1"/>
                </a:solidFill>
                <a:latin typeface="Calibri" pitchFamily="34" charset="0"/>
              </a:defRPr>
            </a:lvl9pPr>
          </a:lstStyle>
          <a:p>
            <a:pPr eaLnBrk="1" hangingPunct="1">
              <a:spcBef>
                <a:spcPct val="0"/>
              </a:spcBef>
            </a:pPr>
            <a:fld id="{35096C83-2D58-434C-A2B3-D9F20A5C1660}" type="slidenum">
              <a:rPr lang="en-GB" altLang="en-US" smtClean="0">
                <a:latin typeface="Arial" charset="0"/>
              </a:rPr>
              <a:pPr eaLnBrk="1" hangingPunct="1">
                <a:spcBef>
                  <a:spcPct val="0"/>
                </a:spcBef>
              </a:pPr>
              <a:t>19</a:t>
            </a:fld>
            <a:endParaRPr lang="en-GB" altLang="en-US">
              <a:latin typeface="Arial" charset="0"/>
            </a:endParaRPr>
          </a:p>
        </p:txBody>
      </p:sp>
    </p:spTree>
    <p:extLst>
      <p:ext uri="{BB962C8B-B14F-4D97-AF65-F5344CB8AC3E}">
        <p14:creationId xmlns:p14="http://schemas.microsoft.com/office/powerpoint/2010/main" val="124817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6 clicks, one per image plus controlled fire text</a:t>
            </a:r>
          </a:p>
          <a:p>
            <a:endParaRPr lang="en-GB" i="0" dirty="0"/>
          </a:p>
          <a:p>
            <a:r>
              <a:rPr lang="en-GB" i="0" dirty="0"/>
              <a:t>Not all fires are bad.  There are many safe fires – these are controlled fires organised by responsible persons or organisations</a:t>
            </a:r>
          </a:p>
          <a:p>
            <a:endParaRPr lang="en-GB" i="0" dirty="0"/>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2</a:t>
            </a:fld>
            <a:endParaRPr lang="en-US"/>
          </a:p>
        </p:txBody>
      </p:sp>
    </p:spTree>
    <p:extLst>
      <p:ext uri="{BB962C8B-B14F-4D97-AF65-F5344CB8AC3E}">
        <p14:creationId xmlns:p14="http://schemas.microsoft.com/office/powerpoint/2010/main" val="2069351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6 clicks, each bringing up a bullet point [have fun is last one]</a:t>
            </a:r>
          </a:p>
          <a:p>
            <a:endParaRPr lang="en-GB" dirty="0"/>
          </a:p>
          <a:p>
            <a:r>
              <a:rPr lang="en-GB" dirty="0"/>
              <a:t>There’s lots of other</a:t>
            </a:r>
            <a:r>
              <a:rPr lang="en-GB" baseline="0" dirty="0"/>
              <a:t> benefits in being involved in the challenge. </a:t>
            </a:r>
          </a:p>
          <a:p>
            <a:endParaRPr lang="en-GB" baseline="0" dirty="0"/>
          </a:p>
          <a:p>
            <a:r>
              <a:rPr lang="en-GB" baseline="0" dirty="0"/>
              <a:t>You gain skills which will help you with other parts of school or life, it will help you to keep yourself and others safe. </a:t>
            </a:r>
          </a:p>
          <a:p>
            <a:endParaRPr lang="en-GB" baseline="0" dirty="0"/>
          </a:p>
          <a:p>
            <a:r>
              <a:rPr lang="en-GB" baseline="0" dirty="0"/>
              <a:t>If your schools enters the challenge semi final you could come and experience a world of work at FHQ and if you make it through to the final present on stage in a local theatre. </a:t>
            </a:r>
          </a:p>
          <a:p>
            <a:endParaRPr lang="en-GB" baseline="0" dirty="0"/>
          </a:p>
          <a:p>
            <a:r>
              <a:rPr lang="en-GB" baseline="0" dirty="0"/>
              <a:t>But most importantly you will be helping those in Northamptonshire live happier and safer lives.</a:t>
            </a:r>
            <a:endParaRPr lang="en-GB" dirty="0"/>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20</a:t>
            </a:fld>
            <a:endParaRPr lang="en-US"/>
          </a:p>
        </p:txBody>
      </p:sp>
    </p:spTree>
    <p:extLst>
      <p:ext uri="{BB962C8B-B14F-4D97-AF65-F5344CB8AC3E}">
        <p14:creationId xmlns:p14="http://schemas.microsoft.com/office/powerpoint/2010/main" val="4273604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spcAft>
                <a:spcPts val="1254"/>
              </a:spcAft>
            </a:pPr>
            <a:r>
              <a:rPr lang="en-US" altLang="en-US" sz="1700" b="1" dirty="0">
                <a:solidFill>
                  <a:srgbClr val="000000"/>
                </a:solidFill>
                <a:latin typeface="Verdana" pitchFamily="34" charset="0"/>
              </a:rPr>
              <a:t>We want:</a:t>
            </a:r>
          </a:p>
          <a:p>
            <a:pPr marL="285750" indent="-285750">
              <a:spcAft>
                <a:spcPts val="1254"/>
              </a:spcAft>
              <a:buFontTx/>
              <a:buChar char="-"/>
            </a:pPr>
            <a:r>
              <a:rPr lang="en-US" altLang="en-US" sz="1700" b="1" dirty="0">
                <a:solidFill>
                  <a:srgbClr val="000000"/>
                </a:solidFill>
                <a:latin typeface="Verdana" pitchFamily="34" charset="0"/>
              </a:rPr>
              <a:t>Original idea</a:t>
            </a:r>
          </a:p>
          <a:p>
            <a:pPr marL="285750" indent="-285750">
              <a:spcAft>
                <a:spcPts val="1254"/>
              </a:spcAft>
              <a:buFontTx/>
              <a:buChar char="-"/>
            </a:pPr>
            <a:r>
              <a:rPr lang="en-US" altLang="en-US" sz="1700" b="1" dirty="0">
                <a:solidFill>
                  <a:srgbClr val="000000"/>
                </a:solidFill>
                <a:latin typeface="Verdana" pitchFamily="34" charset="0"/>
              </a:rPr>
              <a:t>On theme</a:t>
            </a:r>
          </a:p>
          <a:p>
            <a:pPr marL="285750" indent="-285750">
              <a:spcAft>
                <a:spcPts val="1254"/>
              </a:spcAft>
              <a:buFontTx/>
              <a:buChar char="-"/>
            </a:pPr>
            <a:r>
              <a:rPr lang="en-US" altLang="en-US" sz="1700" b="1" dirty="0">
                <a:solidFill>
                  <a:srgbClr val="000000"/>
                </a:solidFill>
                <a:latin typeface="Verdana" pitchFamily="34" charset="0"/>
              </a:rPr>
              <a:t>On budget</a:t>
            </a:r>
          </a:p>
          <a:p>
            <a:pPr marL="285750" indent="-285750">
              <a:spcAft>
                <a:spcPts val="1254"/>
              </a:spcAft>
              <a:buFontTx/>
              <a:buChar char="-"/>
            </a:pPr>
            <a:endParaRPr lang="en-US" altLang="en-US" sz="1700" b="1" dirty="0">
              <a:solidFill>
                <a:srgbClr val="000000"/>
              </a:solidFill>
              <a:latin typeface="Verdana" pitchFamily="34" charset="0"/>
            </a:endParaRPr>
          </a:p>
          <a:p>
            <a:pPr marL="285750" indent="-285750">
              <a:spcAft>
                <a:spcPts val="1254"/>
              </a:spcAft>
              <a:buFontTx/>
              <a:buChar char="-"/>
            </a:pPr>
            <a:endParaRPr lang="en-US" altLang="en-US" sz="1700" b="1" dirty="0">
              <a:solidFill>
                <a:srgbClr val="000000"/>
              </a:solidFill>
              <a:latin typeface="Verdana" pitchFamily="34" charset="0"/>
            </a:endParaRPr>
          </a:p>
          <a:p>
            <a:pPr>
              <a:spcAft>
                <a:spcPts val="1254"/>
              </a:spcAft>
            </a:pPr>
            <a:r>
              <a:rPr lang="en-US" altLang="en-US" sz="1700" b="0" dirty="0">
                <a:solidFill>
                  <a:srgbClr val="000000"/>
                </a:solidFill>
                <a:latin typeface="Verdana" pitchFamily="34" charset="0"/>
              </a:rPr>
              <a:t>As the slide says…. </a:t>
            </a:r>
          </a:p>
          <a:p>
            <a:pPr>
              <a:spcAft>
                <a:spcPts val="1254"/>
              </a:spcAft>
            </a:pPr>
            <a:endParaRPr lang="en-US" altLang="en-US" sz="1700" b="0" dirty="0">
              <a:solidFill>
                <a:srgbClr val="000000"/>
              </a:solidFill>
              <a:latin typeface="Verdana" pitchFamily="34" charset="0"/>
            </a:endParaRPr>
          </a:p>
          <a:p>
            <a:pPr>
              <a:spcAft>
                <a:spcPts val="1254"/>
              </a:spcAft>
            </a:pPr>
            <a:r>
              <a:rPr lang="en-US" altLang="en-US" sz="1700" b="0" dirty="0">
                <a:solidFill>
                  <a:srgbClr val="000000"/>
                </a:solidFill>
                <a:latin typeface="Verdana" pitchFamily="34" charset="0"/>
              </a:rPr>
              <a:t>Take up the challenge!</a:t>
            </a:r>
          </a:p>
          <a:p>
            <a:pPr>
              <a:spcAft>
                <a:spcPts val="627"/>
              </a:spcAft>
            </a:pPr>
            <a:r>
              <a:rPr lang="en-US" altLang="en-US" sz="1300" b="0" dirty="0">
                <a:solidFill>
                  <a:srgbClr val="000000"/>
                </a:solidFill>
              </a:rPr>
              <a:t>Be imaginative</a:t>
            </a:r>
          </a:p>
          <a:p>
            <a:pPr>
              <a:spcAft>
                <a:spcPts val="627"/>
              </a:spcAft>
            </a:pPr>
            <a:r>
              <a:rPr lang="en-GB" altLang="en-US" sz="1300" b="0" dirty="0">
                <a:solidFill>
                  <a:srgbClr val="000000"/>
                </a:solidFill>
              </a:rPr>
              <a:t>You will be given support and guidance</a:t>
            </a:r>
          </a:p>
          <a:p>
            <a:pPr>
              <a:spcAft>
                <a:spcPts val="627"/>
              </a:spcAft>
            </a:pPr>
            <a:r>
              <a:rPr lang="en-GB" altLang="en-US" sz="1300" b="0" dirty="0">
                <a:solidFill>
                  <a:srgbClr val="000000"/>
                </a:solidFill>
              </a:rPr>
              <a:t>Have a good time</a:t>
            </a:r>
          </a:p>
          <a:p>
            <a:pPr>
              <a:spcAft>
                <a:spcPts val="627"/>
              </a:spcAft>
            </a:pPr>
            <a:r>
              <a:rPr lang="en-GB" altLang="en-US" sz="1300" b="0" dirty="0">
                <a:solidFill>
                  <a:srgbClr val="000000"/>
                </a:solidFill>
              </a:rPr>
              <a:t>Contribute to the safety of our County</a:t>
            </a:r>
          </a:p>
          <a:p>
            <a:pPr>
              <a:spcAft>
                <a:spcPts val="627"/>
              </a:spcAft>
            </a:pPr>
            <a:r>
              <a:rPr lang="en-GB" altLang="en-US" sz="1300" b="0" dirty="0">
                <a:solidFill>
                  <a:srgbClr val="000000"/>
                </a:solidFill>
              </a:rPr>
              <a:t>We have up to £2,000 to make your idea happen</a:t>
            </a:r>
          </a:p>
          <a:p>
            <a:endParaRPr lang="en-GB" altLang="en-US" dirty="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300">
                <a:solidFill>
                  <a:schemeClr val="tx1"/>
                </a:solidFill>
                <a:latin typeface="Calibri" pitchFamily="34" charset="0"/>
              </a:defRPr>
            </a:lvl1pPr>
            <a:lvl2pPr marL="776457" indent="-298637" eaLnBrk="0" hangingPunct="0">
              <a:spcBef>
                <a:spcPct val="30000"/>
              </a:spcBef>
              <a:defRPr sz="1300">
                <a:solidFill>
                  <a:schemeClr val="tx1"/>
                </a:solidFill>
                <a:latin typeface="Calibri" pitchFamily="34" charset="0"/>
              </a:defRPr>
            </a:lvl2pPr>
            <a:lvl3pPr marL="1194549" indent="-238910" eaLnBrk="0" hangingPunct="0">
              <a:spcBef>
                <a:spcPct val="30000"/>
              </a:spcBef>
              <a:defRPr sz="1300">
                <a:solidFill>
                  <a:schemeClr val="tx1"/>
                </a:solidFill>
                <a:latin typeface="Calibri" pitchFamily="34" charset="0"/>
              </a:defRPr>
            </a:lvl3pPr>
            <a:lvl4pPr marL="1672369" indent="-238910" eaLnBrk="0" hangingPunct="0">
              <a:spcBef>
                <a:spcPct val="30000"/>
              </a:spcBef>
              <a:defRPr sz="1300">
                <a:solidFill>
                  <a:schemeClr val="tx1"/>
                </a:solidFill>
                <a:latin typeface="Calibri" pitchFamily="34" charset="0"/>
              </a:defRPr>
            </a:lvl4pPr>
            <a:lvl5pPr marL="2150189" indent="-238910" eaLnBrk="0" hangingPunct="0">
              <a:spcBef>
                <a:spcPct val="30000"/>
              </a:spcBef>
              <a:defRPr sz="1300">
                <a:solidFill>
                  <a:schemeClr val="tx1"/>
                </a:solidFill>
                <a:latin typeface="Calibri" pitchFamily="34" charset="0"/>
              </a:defRPr>
            </a:lvl5pPr>
            <a:lvl6pPr marL="2628008" indent="-238910" eaLnBrk="0" fontAlgn="base" hangingPunct="0">
              <a:spcBef>
                <a:spcPct val="30000"/>
              </a:spcBef>
              <a:spcAft>
                <a:spcPct val="0"/>
              </a:spcAft>
              <a:defRPr sz="1300">
                <a:solidFill>
                  <a:schemeClr val="tx1"/>
                </a:solidFill>
                <a:latin typeface="Calibri" pitchFamily="34" charset="0"/>
              </a:defRPr>
            </a:lvl6pPr>
            <a:lvl7pPr marL="3105828" indent="-238910" eaLnBrk="0" fontAlgn="base" hangingPunct="0">
              <a:spcBef>
                <a:spcPct val="30000"/>
              </a:spcBef>
              <a:spcAft>
                <a:spcPct val="0"/>
              </a:spcAft>
              <a:defRPr sz="1300">
                <a:solidFill>
                  <a:schemeClr val="tx1"/>
                </a:solidFill>
                <a:latin typeface="Calibri" pitchFamily="34" charset="0"/>
              </a:defRPr>
            </a:lvl7pPr>
            <a:lvl8pPr marL="3583648" indent="-238910" eaLnBrk="0" fontAlgn="base" hangingPunct="0">
              <a:spcBef>
                <a:spcPct val="30000"/>
              </a:spcBef>
              <a:spcAft>
                <a:spcPct val="0"/>
              </a:spcAft>
              <a:defRPr sz="1300">
                <a:solidFill>
                  <a:schemeClr val="tx1"/>
                </a:solidFill>
                <a:latin typeface="Calibri" pitchFamily="34" charset="0"/>
              </a:defRPr>
            </a:lvl8pPr>
            <a:lvl9pPr marL="4061468" indent="-238910" eaLnBrk="0" fontAlgn="base" hangingPunct="0">
              <a:spcBef>
                <a:spcPct val="30000"/>
              </a:spcBef>
              <a:spcAft>
                <a:spcPct val="0"/>
              </a:spcAft>
              <a:defRPr sz="1300">
                <a:solidFill>
                  <a:schemeClr val="tx1"/>
                </a:solidFill>
                <a:latin typeface="Calibri" pitchFamily="34" charset="0"/>
              </a:defRPr>
            </a:lvl9pPr>
          </a:lstStyle>
          <a:p>
            <a:pPr eaLnBrk="1" hangingPunct="1">
              <a:spcBef>
                <a:spcPct val="0"/>
              </a:spcBef>
            </a:pPr>
            <a:fld id="{0B40EAE9-9B51-41E1-9550-8A6DAA71D7DA}" type="slidenum">
              <a:rPr lang="en-US" altLang="en-US" smtClean="0">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22</a:t>
            </a:fld>
            <a:endParaRPr lang="en-US"/>
          </a:p>
        </p:txBody>
      </p:sp>
    </p:spTree>
    <p:extLst>
      <p:ext uri="{BB962C8B-B14F-4D97-AF65-F5344CB8AC3E}">
        <p14:creationId xmlns:p14="http://schemas.microsoft.com/office/powerpoint/2010/main" val="1011123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a:t>Arson – Where property is destroyed or damaged by fire, arson should be charged - see </a:t>
            </a:r>
            <a:r>
              <a:rPr lang="en-GB" i="0" dirty="0">
                <a:hlinkClick r:id="rId3"/>
              </a:rPr>
              <a:t>Section 1(3)</a:t>
            </a:r>
            <a:r>
              <a:rPr lang="en-GB" i="0" dirty="0"/>
              <a:t> </a:t>
            </a:r>
            <a:r>
              <a:rPr lang="en-GB" i="0" dirty="0" err="1"/>
              <a:t>CDA</a:t>
            </a:r>
            <a:r>
              <a:rPr lang="en-GB" i="0" dirty="0"/>
              <a:t> 1971. Section 1(1) and (3) provides </a:t>
            </a:r>
            <a:r>
              <a:rPr lang="en-GB" dirty="0"/>
              <a:t>that arson is committed if a person without lawful excuse destroys or damages any property by fire, intending to destroy or damage any such property or being reckless as to whether any such property would be destroyed or damaged.</a:t>
            </a:r>
          </a:p>
          <a:p>
            <a:endParaRPr lang="en-GB" i="1" dirty="0"/>
          </a:p>
          <a:p>
            <a:r>
              <a:rPr lang="en-GB" dirty="0"/>
              <a:t>a maximum penalty of life imprisonment for aggravated criminal damage and aggravated arson</a:t>
            </a:r>
          </a:p>
          <a:p>
            <a:r>
              <a:rPr lang="en-GB" i="1" dirty="0"/>
              <a:t>[definitions from CPS]</a:t>
            </a:r>
          </a:p>
          <a:p>
            <a:endParaRPr lang="en-GB" i="1" dirty="0"/>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3</a:t>
            </a:fld>
            <a:endParaRPr lang="en-US"/>
          </a:p>
        </p:txBody>
      </p:sp>
    </p:spTree>
    <p:extLst>
      <p:ext uri="{BB962C8B-B14F-4D97-AF65-F5344CB8AC3E}">
        <p14:creationId xmlns:p14="http://schemas.microsoft.com/office/powerpoint/2010/main" val="52785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a:p>
            <a:r>
              <a:rPr lang="en-GB" i="1" dirty="0"/>
              <a:t>4 clicks – one per Type</a:t>
            </a:r>
          </a:p>
          <a:p>
            <a:endParaRPr lang="en-GB" i="1" dirty="0"/>
          </a:p>
          <a:p>
            <a:endParaRPr lang="en-GB" i="0" dirty="0"/>
          </a:p>
          <a:p>
            <a:r>
              <a:rPr lang="en-GB" i="0" dirty="0"/>
              <a:t>Most deliberate fires occur outdoors</a:t>
            </a:r>
          </a:p>
        </p:txBody>
      </p:sp>
      <p:sp>
        <p:nvSpPr>
          <p:cNvPr id="4" name="Slide Number Placeholder 3"/>
          <p:cNvSpPr>
            <a:spLocks noGrp="1"/>
          </p:cNvSpPr>
          <p:nvPr>
            <p:ph type="sldNum" sz="quarter" idx="10"/>
          </p:nvPr>
        </p:nvSpPr>
        <p:spPr/>
        <p:txBody>
          <a:bodyPr/>
          <a:lstStyle/>
          <a:p>
            <a:pPr>
              <a:defRPr/>
            </a:pPr>
            <a:fld id="{79749924-EFBB-467D-91C5-44B528B6C20E}" type="slidenum">
              <a:rPr lang="en-US" smtClean="0"/>
              <a:pPr>
                <a:defRPr/>
              </a:pPr>
              <a:t>4</a:t>
            </a:fld>
            <a:endParaRPr lang="en-US"/>
          </a:p>
        </p:txBody>
      </p:sp>
    </p:spTree>
    <p:extLst>
      <p:ext uri="{BB962C8B-B14F-4D97-AF65-F5344CB8AC3E}">
        <p14:creationId xmlns:p14="http://schemas.microsoft.com/office/powerpoint/2010/main" val="3706583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Click once per year – once white number appears above matches this is the end of the animation</a:t>
            </a:r>
          </a:p>
          <a:p>
            <a:endParaRPr lang="en-GB" dirty="0"/>
          </a:p>
          <a:p>
            <a:r>
              <a:rPr lang="en-GB" dirty="0"/>
              <a:t>Note 2022 figures </a:t>
            </a:r>
            <a:r>
              <a:rPr lang="en-GB"/>
              <a:t>is the </a:t>
            </a:r>
            <a:r>
              <a:rPr lang="en-GB" dirty="0"/>
              <a:t>final </a:t>
            </a:r>
            <a:r>
              <a:rPr lang="en-GB"/>
              <a:t>one for 31/12/2022</a:t>
            </a:r>
          </a:p>
          <a:p>
            <a:r>
              <a:rPr lang="en-GB" dirty="0"/>
              <a:t>These are all the deliberate fires in Northamptonshire set by young people (under age of 18).  The majority are secondary age young people.</a:t>
            </a:r>
          </a:p>
          <a:p>
            <a:r>
              <a:rPr lang="en-GB" dirty="0"/>
              <a:t>Highest number of fires this year were in July/August with over 150</a:t>
            </a:r>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5</a:t>
            </a:fld>
            <a:endParaRPr lang="en-US"/>
          </a:p>
        </p:txBody>
      </p:sp>
    </p:spTree>
    <p:extLst>
      <p:ext uri="{BB962C8B-B14F-4D97-AF65-F5344CB8AC3E}">
        <p14:creationId xmlns:p14="http://schemas.microsoft.com/office/powerpoint/2010/main" val="4089917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i="1" dirty="0"/>
              <a:t>Click for newspaper headline</a:t>
            </a:r>
          </a:p>
          <a:p>
            <a:endParaRPr lang="en-GB" i="1" dirty="0"/>
          </a:p>
          <a:p>
            <a:r>
              <a:rPr lang="en-GB" dirty="0"/>
              <a:t>Photo: 	Fire engines in field; Kings Heath 2021</a:t>
            </a:r>
          </a:p>
          <a:p>
            <a:endParaRPr lang="en-GB" dirty="0"/>
          </a:p>
          <a:p>
            <a:r>
              <a:rPr lang="en-GB" dirty="0"/>
              <a:t>Headline: 	7 acres of wheat destroyed worth £10,000. </a:t>
            </a:r>
          </a:p>
          <a:p>
            <a:r>
              <a:rPr lang="en-GB" dirty="0"/>
              <a:t>	400 metres of hedgerow</a:t>
            </a:r>
          </a:p>
          <a:p>
            <a:r>
              <a:rPr lang="en-GB" dirty="0"/>
              <a:t>	5 fire engines involved</a:t>
            </a:r>
          </a:p>
          <a:p>
            <a:endParaRPr lang="en-GB" dirty="0"/>
          </a:p>
          <a:p>
            <a:r>
              <a:rPr lang="en-GB" dirty="0"/>
              <a:t>	Farmer livelihood – cannot sell grain or straw (no profit for year work), </a:t>
            </a:r>
          </a:p>
          <a:p>
            <a:r>
              <a:rPr lang="en-GB" dirty="0"/>
              <a:t>                                                       no grain to sow next year (will have to buy-in grain)</a:t>
            </a:r>
          </a:p>
          <a:p>
            <a:r>
              <a:rPr lang="en-GB" dirty="0"/>
              <a:t>	Hedgerow – birds and small animals displaced, </a:t>
            </a:r>
          </a:p>
          <a:p>
            <a:r>
              <a:rPr lang="en-GB" dirty="0"/>
              <a:t>                                             bird nests with young birds destroyed</a:t>
            </a:r>
          </a:p>
          <a:p>
            <a:r>
              <a:rPr lang="en-GB" dirty="0"/>
              <a:t>	</a:t>
            </a:r>
            <a:r>
              <a:rPr lang="en-GB" dirty="0" err="1"/>
              <a:t>A6</a:t>
            </a:r>
            <a:r>
              <a:rPr lang="en-GB" dirty="0"/>
              <a:t> closed in both directions due to drifting smoke (all evening) – </a:t>
            </a:r>
          </a:p>
          <a:p>
            <a:r>
              <a:rPr lang="en-GB" dirty="0"/>
              <a:t>                                           additional journey times/costs for motorists, </a:t>
            </a:r>
          </a:p>
          <a:p>
            <a:r>
              <a:rPr lang="en-GB" dirty="0"/>
              <a:t>                                           more pollution from queueing traffic, </a:t>
            </a:r>
          </a:p>
          <a:p>
            <a:r>
              <a:rPr lang="en-GB" dirty="0"/>
              <a:t>                                           missed appointments due to additional journey time</a:t>
            </a:r>
          </a:p>
          <a:p>
            <a:r>
              <a:rPr lang="en-GB" dirty="0"/>
              <a:t>	Police involved in road closure – less police available for emergencies etc</a:t>
            </a:r>
          </a:p>
          <a:p>
            <a:r>
              <a:rPr lang="en-GB" dirty="0"/>
              <a:t>	</a:t>
            </a:r>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6</a:t>
            </a:fld>
            <a:endParaRPr lang="en-US"/>
          </a:p>
        </p:txBody>
      </p:sp>
    </p:spTree>
    <p:extLst>
      <p:ext uri="{BB962C8B-B14F-4D97-AF65-F5344CB8AC3E}">
        <p14:creationId xmlns:p14="http://schemas.microsoft.com/office/powerpoint/2010/main" val="3844784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i="1" dirty="0"/>
              <a:t>Click for newspaper headline</a:t>
            </a:r>
          </a:p>
          <a:p>
            <a:endParaRPr lang="en-GB" i="1" dirty="0"/>
          </a:p>
          <a:p>
            <a:r>
              <a:rPr lang="en-GB" dirty="0"/>
              <a:t>Photo: 	Hannington, Northants 2020 [image is one of the farm fires]</a:t>
            </a:r>
          </a:p>
          <a:p>
            <a:endParaRPr lang="en-GB" dirty="0"/>
          </a:p>
          <a:p>
            <a:r>
              <a:rPr lang="en-GB" dirty="0"/>
              <a:t>Headline: 	Two farm blazes treated as arson, winter supply of hay and straw destroyed. </a:t>
            </a:r>
          </a:p>
          <a:p>
            <a:endParaRPr lang="en-GB" dirty="0"/>
          </a:p>
          <a:p>
            <a:r>
              <a:rPr lang="en-GB" dirty="0"/>
              <a:t>	Farm one (Little </a:t>
            </a:r>
            <a:r>
              <a:rPr lang="en-GB" dirty="0" err="1"/>
              <a:t>Oxendon</a:t>
            </a:r>
            <a:r>
              <a:rPr lang="en-GB" dirty="0"/>
              <a:t>, Northants) – barn full of straw (3,000 bales - £54,000) +barn +equipment (£</a:t>
            </a:r>
            <a:r>
              <a:rPr lang="en-GB" dirty="0" err="1"/>
              <a:t>0000s</a:t>
            </a:r>
            <a:r>
              <a:rPr lang="en-GB" dirty="0"/>
              <a:t>)</a:t>
            </a:r>
          </a:p>
          <a:p>
            <a:r>
              <a:rPr lang="en-GB" dirty="0"/>
              <a:t>	Farm Two (Hannington, Northants) – mixed hay/straw stack (1,500 bales - £27,000)</a:t>
            </a:r>
          </a:p>
          <a:p>
            <a:r>
              <a:rPr lang="en-GB" dirty="0"/>
              <a:t>	8 fire appliances involved / 50 fire fighters</a:t>
            </a:r>
          </a:p>
          <a:p>
            <a:endParaRPr lang="en-GB" dirty="0"/>
          </a:p>
          <a:p>
            <a:r>
              <a:rPr lang="en-GB" dirty="0"/>
              <a:t>	same consequences as before:</a:t>
            </a:r>
          </a:p>
          <a:p>
            <a:r>
              <a:rPr lang="en-GB" dirty="0"/>
              <a:t>	Farmer livelihood – cannot sell straw (no profit for year work), </a:t>
            </a:r>
          </a:p>
          <a:p>
            <a:r>
              <a:rPr lang="en-GB" dirty="0"/>
              <a:t>		        no straw/hay for animal bedding/ food</a:t>
            </a:r>
          </a:p>
          <a:p>
            <a:r>
              <a:rPr lang="en-GB" dirty="0"/>
              <a:t>                                                        barn also destroyed</a:t>
            </a:r>
          </a:p>
          <a:p>
            <a:r>
              <a:rPr lang="en-GB" dirty="0"/>
              <a:t>		        farm trailer and other equipment in barn destroyed</a:t>
            </a:r>
          </a:p>
          <a:p>
            <a:r>
              <a:rPr lang="en-GB" dirty="0"/>
              <a:t>		        one farmer ‘heartbroken’</a:t>
            </a:r>
          </a:p>
          <a:p>
            <a:r>
              <a:rPr lang="en-GB" dirty="0"/>
              <a:t>	Environment – small animals in stack died</a:t>
            </a:r>
          </a:p>
          <a:p>
            <a:endParaRPr lang="en-GB" dirty="0"/>
          </a:p>
          <a:p>
            <a:r>
              <a:rPr lang="en-GB" dirty="0"/>
              <a:t>	No arrests made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7</a:t>
            </a:fld>
            <a:endParaRPr lang="en-US"/>
          </a:p>
        </p:txBody>
      </p:sp>
    </p:spTree>
    <p:extLst>
      <p:ext uri="{BB962C8B-B14F-4D97-AF65-F5344CB8AC3E}">
        <p14:creationId xmlns:p14="http://schemas.microsoft.com/office/powerpoint/2010/main" val="1825118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i="1" dirty="0"/>
              <a:t>Click for newspaper headline</a:t>
            </a:r>
          </a:p>
          <a:p>
            <a:endParaRPr lang="en-GB" i="1" dirty="0"/>
          </a:p>
          <a:p>
            <a:r>
              <a:rPr lang="en-GB" dirty="0"/>
              <a:t>Photo: 	Corby hotel fire [Hampton by Hilton Hotel in Corby]</a:t>
            </a:r>
          </a:p>
          <a:p>
            <a:endParaRPr lang="en-GB" dirty="0"/>
          </a:p>
          <a:p>
            <a:r>
              <a:rPr lang="en-GB" dirty="0"/>
              <a:t>Headline: 	Corby hotel fire: three teenagers arrested</a:t>
            </a:r>
          </a:p>
          <a:p>
            <a:endParaRPr lang="en-GB" dirty="0"/>
          </a:p>
          <a:p>
            <a:r>
              <a:rPr lang="en-GB" dirty="0"/>
              <a:t>	fire in outside bin spread to building</a:t>
            </a:r>
          </a:p>
          <a:p>
            <a:r>
              <a:rPr lang="en-GB" dirty="0"/>
              <a:t>	3 floors evacuated – 140 guests</a:t>
            </a:r>
          </a:p>
          <a:p>
            <a:r>
              <a:rPr lang="en-GB" dirty="0"/>
              <a:t>	four people were treated at the scene after breathing in smoke</a:t>
            </a:r>
          </a:p>
          <a:p>
            <a:r>
              <a:rPr lang="en-GB" dirty="0"/>
              <a:t>	hotel closed due to fire – loss of revenue</a:t>
            </a:r>
          </a:p>
          <a:p>
            <a:r>
              <a:rPr lang="en-GB" dirty="0"/>
              <a:t>	evacuated guests - loss of personal possessions (clothes, computers etc)</a:t>
            </a:r>
          </a:p>
          <a:p>
            <a:r>
              <a:rPr lang="en-GB" dirty="0"/>
              <a:t>		     - had to find alternative accommodation</a:t>
            </a:r>
          </a:p>
          <a:p>
            <a:r>
              <a:rPr lang="en-GB" dirty="0"/>
              <a:t>	unable to honour future </a:t>
            </a:r>
            <a:r>
              <a:rPr lang="en-GB" dirty="0" err="1"/>
              <a:t>bookins</a:t>
            </a:r>
            <a:r>
              <a:rPr lang="en-GB" dirty="0"/>
              <a:t> (weddings etc that have been panned for years)</a:t>
            </a:r>
          </a:p>
          <a:p>
            <a:r>
              <a:rPr lang="en-GB" dirty="0"/>
              <a:t>	hotel rebuilt – cost £££</a:t>
            </a:r>
          </a:p>
          <a:p>
            <a:endParaRPr lang="en-GB" dirty="0"/>
          </a:p>
          <a:p>
            <a:r>
              <a:rPr lang="en-GB" dirty="0"/>
              <a:t>	8 fire appliances/50 firefighters</a:t>
            </a:r>
          </a:p>
          <a:p>
            <a:r>
              <a:rPr lang="en-GB" dirty="0"/>
              <a:t>	Fire control</a:t>
            </a:r>
          </a:p>
          <a:p>
            <a:r>
              <a:rPr lang="en-GB" dirty="0"/>
              <a:t>	Police (entered building risking their own lives)</a:t>
            </a:r>
          </a:p>
          <a:p>
            <a:r>
              <a:rPr lang="en-GB" dirty="0"/>
              <a:t>	onsite approx. 8 hours</a:t>
            </a:r>
          </a:p>
          <a:p>
            <a:r>
              <a:rPr lang="en-GB" dirty="0"/>
              <a:t>	after fire investigations next day to check</a:t>
            </a:r>
          </a:p>
          <a:p>
            <a:endParaRPr lang="en-GB" dirty="0"/>
          </a:p>
          <a:p>
            <a:r>
              <a:rPr lang="en-GB" dirty="0"/>
              <a:t>	2 boys, 1 girl arrested for arson</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8</a:t>
            </a:fld>
            <a:endParaRPr lang="en-US"/>
          </a:p>
        </p:txBody>
      </p:sp>
    </p:spTree>
    <p:extLst>
      <p:ext uri="{BB962C8B-B14F-4D97-AF65-F5344CB8AC3E}">
        <p14:creationId xmlns:p14="http://schemas.microsoft.com/office/powerpoint/2010/main" val="942020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Click for newspaper headline</a:t>
            </a:r>
          </a:p>
          <a:p>
            <a:endParaRPr lang="en-GB" i="1" dirty="0"/>
          </a:p>
          <a:p>
            <a:r>
              <a:rPr lang="en-GB" dirty="0"/>
              <a:t>Photo: 	the actual house, Fulmar Lane, Wellingborough</a:t>
            </a:r>
          </a:p>
          <a:p>
            <a:r>
              <a:rPr lang="en-GB" dirty="0"/>
              <a:t>Headline: 	Northants Police plea over death of Wellingborough toddler</a:t>
            </a:r>
          </a:p>
          <a:p>
            <a:endParaRPr lang="en-GB" dirty="0"/>
          </a:p>
          <a:p>
            <a:r>
              <a:rPr lang="en-GB" dirty="0"/>
              <a:t>	Wheelie bins set alight and pushed against house</a:t>
            </a:r>
          </a:p>
          <a:p>
            <a:r>
              <a:rPr lang="en-GB" dirty="0"/>
              <a:t>	Fire spread to house</a:t>
            </a:r>
          </a:p>
          <a:p>
            <a:r>
              <a:rPr lang="en-GB" dirty="0"/>
              <a:t>	Parents and three children escaped</a:t>
            </a:r>
          </a:p>
          <a:p>
            <a:r>
              <a:rPr lang="en-GB" dirty="0"/>
              <a:t>	3 year old boy died from smoke inhalation when a roof collapsed and he became trapped inside the burning</a:t>
            </a:r>
          </a:p>
          <a:p>
            <a:r>
              <a:rPr lang="en-GB" dirty="0"/>
              <a:t>                              building – body recovered following day</a:t>
            </a:r>
          </a:p>
          <a:p>
            <a:endParaRPr lang="en-GB" dirty="0"/>
          </a:p>
          <a:p>
            <a:r>
              <a:rPr lang="en-GB" dirty="0"/>
              <a:t>	This tragic event resulted in County Schools Challenge being set up (originally just for Wellingborough) </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79749924-EFBB-467D-91C5-44B528B6C20E}" type="slidenum">
              <a:rPr lang="en-US" smtClean="0"/>
              <a:pPr>
                <a:defRPr/>
              </a:pPr>
              <a:t>9</a:t>
            </a:fld>
            <a:endParaRPr lang="en-US"/>
          </a:p>
        </p:txBody>
      </p:sp>
    </p:spTree>
    <p:extLst>
      <p:ext uri="{BB962C8B-B14F-4D97-AF65-F5344CB8AC3E}">
        <p14:creationId xmlns:p14="http://schemas.microsoft.com/office/powerpoint/2010/main" val="3720712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0DC99C4-29F5-4CB6-BFCA-30D78A03E4BD}" type="datetimeFigureOut">
              <a:rPr lang="en-US" smtClean="0"/>
              <a:pPr>
                <a:defRPr/>
              </a:pPr>
              <a:t>1/29/2023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3D4B46-980F-4127-8091-3766C7B915CC}" type="slidenum">
              <a:rPr lang="en-US" smtClean="0"/>
              <a:pPr>
                <a:defRPr/>
              </a:pPr>
              <a:t>‹#›</a:t>
            </a:fld>
            <a:endParaRPr lang="en-US"/>
          </a:p>
        </p:txBody>
      </p:sp>
    </p:spTree>
    <p:extLst>
      <p:ext uri="{BB962C8B-B14F-4D97-AF65-F5344CB8AC3E}">
        <p14:creationId xmlns:p14="http://schemas.microsoft.com/office/powerpoint/2010/main" val="1594448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512000" y="0"/>
            <a:ext cx="7696800" cy="864000"/>
          </a:xfrm>
        </p:spPr>
        <p:txBody>
          <a:bodyPr rIns="36000">
            <a:noAutofit/>
            <a:scene3d>
              <a:camera prst="perspectiveRight"/>
              <a:lightRig rig="threePt" dir="t"/>
            </a:scene3d>
            <a:sp3d extrusionH="139700" contourW="12700">
              <a:extrusionClr>
                <a:srgbClr val="FFFFCC"/>
              </a:extrusionClr>
              <a:contourClr>
                <a:srgbClr val="8036B8"/>
              </a:contourClr>
            </a:sp3d>
          </a:bodyPr>
          <a:lstStyle>
            <a:lvl1pPr algn="r">
              <a:defRPr sz="4000">
                <a:solidFill>
                  <a:srgbClr val="FFFF66"/>
                </a:solidFill>
                <a:latin typeface="+mj-lt"/>
              </a:defRPr>
            </a:lvl1pPr>
          </a:lstStyle>
          <a:p>
            <a:r>
              <a:rPr lang="en-US" dirty="0"/>
              <a:t>Click to edit Master title style</a:t>
            </a:r>
          </a:p>
        </p:txBody>
      </p:sp>
      <p:sp>
        <p:nvSpPr>
          <p:cNvPr id="3" name="Vertical Text Placeholder 2"/>
          <p:cNvSpPr>
            <a:spLocks noGrp="1"/>
          </p:cNvSpPr>
          <p:nvPr>
            <p:ph type="body" orient="vert" idx="1"/>
          </p:nvPr>
        </p:nvSpPr>
        <p:spPr/>
        <p:txBody>
          <a:bodyPr vert="horz"/>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pPr>
              <a:defRPr/>
            </a:pPr>
            <a:fld id="{323C5253-831E-47D5-9B05-03D9FF9DB6E2}" type="datetimeFigureOut">
              <a:rPr lang="en-US" smtClean="0"/>
              <a:pPr>
                <a:defRPr/>
              </a:pPr>
              <a:t>1/29/2023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588A267-31B8-4B48-B765-932186EF16CB}" type="slidenum">
              <a:rPr lang="en-US" smtClean="0"/>
              <a:pPr>
                <a:defRPr/>
              </a:pPr>
              <a:t>‹#›</a:t>
            </a:fld>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3942412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7B068F3-B412-4781-BE9C-891BDFA549F5}" type="datetimeFigureOut">
              <a:rPr lang="en-US" smtClean="0"/>
              <a:pPr>
                <a:defRPr/>
              </a:pPr>
              <a:t>1/29/2023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4453CB1-4526-4F8F-996A-04108A074141}" type="slidenum">
              <a:rPr lang="en-US" smtClean="0"/>
              <a:pPr>
                <a:defRPr/>
              </a:pPr>
              <a:t>‹#›</a:t>
            </a:fld>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21075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820D6-04F6-4FEB-B374-BC2B7FA35D43}" type="datetimeFigureOut">
              <a:rPr lang="en-US" smtClean="0"/>
              <a:pPr>
                <a:defRPr/>
              </a:pPr>
              <a:t>1/29/2023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61AFB2A-AF53-421B-BE8D-1770DED6D2DC}" type="slidenum">
              <a:rPr lang="en-US" smtClean="0"/>
              <a:pPr>
                <a:defRPr/>
              </a:pPr>
              <a:t>‹#›</a:t>
            </a:fld>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3878045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6AA18F43-7EC4-4742-9416-B8F944AF407F}" type="datetimeFigureOut">
              <a:rPr lang="en-US" smtClean="0"/>
              <a:pPr>
                <a:defRPr/>
              </a:pPr>
              <a:t>1/29/2023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24199AF-3802-4065-8210-9A638A60C16F}" type="slidenum">
              <a:rPr lang="en-US" smtClean="0"/>
              <a:pPr>
                <a:defRPr/>
              </a:pPr>
              <a:t>‹#›</a:t>
            </a:fld>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307782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7A3EA98C-E83B-413E-AD7D-046A176F11CE}" type="datetimeFigureOut">
              <a:rPr lang="en-US" smtClean="0"/>
              <a:pPr>
                <a:defRPr/>
              </a:pPr>
              <a:t>1/29/2023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66D981E-73C2-43F4-9366-3A6151366112}" type="slidenum">
              <a:rPr lang="en-US" smtClean="0"/>
              <a:pPr>
                <a:defRPr/>
              </a:pPr>
              <a:t>‹#›</a:t>
            </a:fld>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4224615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9CE67525-A0D5-4976-B26B-5DBDDD9A2FEE}" type="datetimeFigureOut">
              <a:rPr lang="en-US" smtClean="0"/>
              <a:pPr>
                <a:defRPr/>
              </a:pPr>
              <a:t>1/29/2023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7364C88-B997-4907-AD15-27CCBAAC5D32}" type="slidenum">
              <a:rPr lang="en-US" smtClean="0"/>
              <a:pPr>
                <a:defRPr/>
              </a:pPr>
              <a:t>‹#›</a:t>
            </a:fld>
            <a:endParaRPr lang="en-US"/>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3274613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412F021-CDF8-48F1-8A6C-2969CD799175}" type="datetimeFigureOut">
              <a:rPr lang="en-US" smtClean="0"/>
              <a:pPr>
                <a:defRPr/>
              </a:pPr>
              <a:t>1/29/2023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C8A5C09-75DD-4C81-8096-1E432FE1B467}" type="slidenum">
              <a:rPr lang="en-US" smtClean="0"/>
              <a:pPr>
                <a:defRPr/>
              </a:pPr>
              <a:t>‹#›</a:t>
            </a:fld>
            <a:endParaRPr lang="en-US"/>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167561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6FC3806-E97A-4E41-9FAB-75E8636047A3}" type="datetimeFigureOut">
              <a:rPr lang="en-US" smtClean="0"/>
              <a:pPr>
                <a:defRPr/>
              </a:pPr>
              <a:t>1/29/2023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33A9065-C3A7-4E4E-981C-C4A6169041C1}" type="slidenum">
              <a:rPr lang="en-US" smtClean="0"/>
              <a:pPr>
                <a:defRPr/>
              </a:pPr>
              <a:t>‹#›</a:t>
            </a:fld>
            <a:endParaRPr lang="en-US"/>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4034152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7566A0A5-1CB8-49BB-81DB-AA1E1769CFD3}" type="datetimeFigureOut">
              <a:rPr lang="en-US" smtClean="0"/>
              <a:pPr>
                <a:defRPr/>
              </a:pPr>
              <a:t>1/29/2023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B1B7D2D-104F-4F39-B154-B97960112151}" type="slidenum">
              <a:rPr lang="en-US" smtClean="0"/>
              <a:pPr>
                <a:defRPr/>
              </a:pPr>
              <a:t>‹#›</a:t>
            </a:fld>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334742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137D347B-57A4-4715-A960-EC829F83BF11}" type="datetimeFigureOut">
              <a:rPr lang="en-US" smtClean="0"/>
              <a:pPr>
                <a:defRPr/>
              </a:pPr>
              <a:t>1/29/2023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59576B6-7DA6-40FA-989E-581E44D787DA}" type="slidenum">
              <a:rPr lang="en-US" smtClean="0"/>
              <a:pPr>
                <a:defRPr/>
              </a:pPr>
              <a:t>‹#›</a:t>
            </a:fld>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343"/>
            <a:ext cx="1438728" cy="774369"/>
          </a:xfrm>
          <a:prstGeom prst="rect">
            <a:avLst/>
          </a:prstGeom>
        </p:spPr>
      </p:pic>
    </p:spTree>
    <p:extLst>
      <p:ext uri="{BB962C8B-B14F-4D97-AF65-F5344CB8AC3E}">
        <p14:creationId xmlns:p14="http://schemas.microsoft.com/office/powerpoint/2010/main" val="201080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0">
              <a:srgbClr val="A02207"/>
            </a:gs>
            <a:gs pos="8000">
              <a:srgbClr val="EE6B0B"/>
            </a:gs>
            <a:gs pos="0">
              <a:srgbClr val="F68B0D"/>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B87C9FF-7267-43E9-B806-D4D3DF6964EA}" type="datetimeFigureOut">
              <a:rPr lang="en-US" smtClean="0"/>
              <a:pPr>
                <a:defRPr/>
              </a:pPr>
              <a:t>1/29/2023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E13C12-38AE-47C7-A46F-D038D748F670}" type="slidenum">
              <a:rPr lang="en-US" smtClean="0"/>
              <a:pPr>
                <a:defRPr/>
              </a:pPr>
              <a:t>‹#›</a:t>
            </a:fld>
            <a:endParaRPr lang="en-US"/>
          </a:p>
        </p:txBody>
      </p:sp>
    </p:spTree>
    <p:extLst>
      <p:ext uri="{BB962C8B-B14F-4D97-AF65-F5344CB8AC3E}">
        <p14:creationId xmlns:p14="http://schemas.microsoft.com/office/powerpoint/2010/main" val="229377177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484784"/>
            <a:ext cx="9144000" cy="4985980"/>
          </a:xfrm>
          <a:prstGeom prst="rect">
            <a:avLst/>
          </a:prstGeom>
          <a:noFill/>
          <a:ln w="9525">
            <a:noFill/>
            <a:miter lim="800000"/>
            <a:headEnd/>
            <a:tailEnd/>
          </a:ln>
          <a:effectLst>
            <a:glow rad="228600">
              <a:schemeClr val="accent2">
                <a:satMod val="175000"/>
                <a:alpha val="40000"/>
              </a:schemeClr>
            </a:glow>
            <a:innerShdw blurRad="63500" dist="50800" dir="18900000">
              <a:prstClr val="black">
                <a:alpha val="50000"/>
              </a:prstClr>
            </a:innerShdw>
          </a:effectLst>
        </p:spPr>
        <p:txBody>
          <a:bodyPr anchor="ctr">
            <a:spAutoFit/>
          </a:bodyPr>
          <a:lstStyle/>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1000" dirty="0">
              <a:latin typeface="Arial" pitchFamily="34" charset="0"/>
            </a:endParaRPr>
          </a:p>
          <a:p>
            <a:pPr algn="ctr">
              <a:defRPr/>
            </a:pPr>
            <a:endParaRPr lang="en-GB" sz="1000" dirty="0">
              <a:latin typeface="Arial" pitchFamily="34" charset="0"/>
            </a:endParaRPr>
          </a:p>
          <a:p>
            <a:pPr algn="ctr">
              <a:defRPr/>
            </a:pPr>
            <a:endParaRPr lang="en-US" sz="1000" dirty="0">
              <a:latin typeface="Arial" pitchFamily="34" charset="0"/>
            </a:endParaRPr>
          </a:p>
          <a:p>
            <a:pPr algn="ctr" eaLnBrk="0" hangingPunct="0">
              <a:defRPr/>
            </a:pPr>
            <a:endParaRPr lang="en-US" sz="3600" b="1" dirty="0">
              <a:solidFill>
                <a:srgbClr val="4F81BD"/>
              </a:solidFill>
              <a:latin typeface="Arial" pitchFamily="34" charset="0"/>
              <a:ea typeface="Calibri" pitchFamily="34" charset="0"/>
              <a:cs typeface="Times New Roman" pitchFamily="18" charset="0"/>
            </a:endParaRPr>
          </a:p>
          <a:p>
            <a:pPr algn="ctr" eaLnBrk="0" hangingPunct="0">
              <a:defRPr/>
            </a:pPr>
            <a:endParaRPr lang="en-US" sz="3600" b="1" dirty="0">
              <a:solidFill>
                <a:srgbClr val="4F81BD"/>
              </a:solidFill>
              <a:latin typeface="Arial" pitchFamily="34" charset="0"/>
              <a:ea typeface="Calibri" pitchFamily="34" charset="0"/>
              <a:cs typeface="Times New Roman" pitchFamily="18" charset="0"/>
            </a:endParaRPr>
          </a:p>
        </p:txBody>
      </p:sp>
      <p:sp>
        <p:nvSpPr>
          <p:cNvPr id="2053" name="TextBox 8"/>
          <p:cNvSpPr txBox="1">
            <a:spLocks noChangeArrowheads="1"/>
          </p:cNvSpPr>
          <p:nvPr/>
        </p:nvSpPr>
        <p:spPr bwMode="auto">
          <a:xfrm>
            <a:off x="89756" y="3564551"/>
            <a:ext cx="8964488"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40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rPr>
              <a:t>2022/2023</a:t>
            </a:r>
          </a:p>
          <a:p>
            <a:pPr algn="ctr" eaLnBrk="1" hangingPunct="1">
              <a:spcBef>
                <a:spcPct val="0"/>
              </a:spcBef>
              <a:buFontTx/>
              <a:buNone/>
            </a:pPr>
            <a:r>
              <a:rPr lang="en-GB" altLang="en-US" sz="66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rPr>
              <a:t>Deliberate </a:t>
            </a:r>
          </a:p>
          <a:p>
            <a:pPr algn="ctr" eaLnBrk="1" hangingPunct="1">
              <a:spcBef>
                <a:spcPct val="0"/>
              </a:spcBef>
              <a:buFontTx/>
              <a:buNone/>
            </a:pPr>
            <a:r>
              <a:rPr lang="en-GB" altLang="en-US" sz="66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rPr>
              <a:t>Fire Setting</a:t>
            </a:r>
            <a:endParaRPr lang="en-US" altLang="en-US" sz="66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endParaRPr>
          </a:p>
        </p:txBody>
      </p:sp>
      <p:pic>
        <p:nvPicPr>
          <p:cNvPr id="1026" name="Picture 2" descr="W:\HQ Wootton Hall\County Schools Challenge\9999 Logos\County Schools logo transparant whit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67644" y="185733"/>
            <a:ext cx="6408712" cy="34493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Incidents</a:t>
            </a:r>
          </a:p>
        </p:txBody>
      </p:sp>
      <p:pic>
        <p:nvPicPr>
          <p:cNvPr id="5" name="Picture 4">
            <a:extLst>
              <a:ext uri="{FF2B5EF4-FFF2-40B4-BE49-F238E27FC236}">
                <a16:creationId xmlns:a16="http://schemas.microsoft.com/office/drawing/2014/main" id="{00CD2858-0585-688B-4B34-7217D59E36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95946"/>
            <a:ext cx="9144000" cy="6039387"/>
          </a:xfrm>
          <a:prstGeom prst="rect">
            <a:avLst/>
          </a:prstGeom>
        </p:spPr>
      </p:pic>
      <p:pic>
        <p:nvPicPr>
          <p:cNvPr id="6" name="Picture 5">
            <a:extLst>
              <a:ext uri="{FF2B5EF4-FFF2-40B4-BE49-F238E27FC236}">
                <a16:creationId xmlns:a16="http://schemas.microsoft.com/office/drawing/2014/main" id="{E3BB9E4B-EE62-265F-5195-2B5F7ED750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4885" y="1929708"/>
            <a:ext cx="8314229" cy="1494029"/>
          </a:xfrm>
          <a:prstGeom prst="rect">
            <a:avLst/>
          </a:prstGeom>
        </p:spPr>
      </p:pic>
      <p:pic>
        <p:nvPicPr>
          <p:cNvPr id="7" name="Picture 6">
            <a:extLst>
              <a:ext uri="{FF2B5EF4-FFF2-40B4-BE49-F238E27FC236}">
                <a16:creationId xmlns:a16="http://schemas.microsoft.com/office/drawing/2014/main" id="{6B9CF290-C3C3-E8A8-1280-11C1A95CED3A}"/>
              </a:ext>
            </a:extLst>
          </p:cNvPr>
          <p:cNvPicPr>
            <a:picLocks noChangeAspect="1"/>
          </p:cNvPicPr>
          <p:nvPr/>
        </p:nvPicPr>
        <p:blipFill>
          <a:blip r:embed="rId5"/>
          <a:stretch>
            <a:fillRect/>
          </a:stretch>
        </p:blipFill>
        <p:spPr>
          <a:xfrm>
            <a:off x="361948" y="4697454"/>
            <a:ext cx="8420100" cy="1228725"/>
          </a:xfrm>
          <a:prstGeom prst="rect">
            <a:avLst/>
          </a:prstGeom>
        </p:spPr>
      </p:pic>
    </p:spTree>
    <p:extLst>
      <p:ext uri="{BB962C8B-B14F-4D97-AF65-F5344CB8AC3E}">
        <p14:creationId xmlns:p14="http://schemas.microsoft.com/office/powerpoint/2010/main" val="322538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Incidents</a:t>
            </a:r>
          </a:p>
        </p:txBody>
      </p:sp>
      <p:pic>
        <p:nvPicPr>
          <p:cNvPr id="19" name="Picture 18">
            <a:extLst>
              <a:ext uri="{FF2B5EF4-FFF2-40B4-BE49-F238E27FC236}">
                <a16:creationId xmlns:a16="http://schemas.microsoft.com/office/drawing/2014/main" id="{A80E2E3F-E481-04AA-8594-4968661B55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0568" y="866256"/>
            <a:ext cx="10599206" cy="5991743"/>
          </a:xfrm>
          <a:prstGeom prst="rect">
            <a:avLst/>
          </a:prstGeom>
        </p:spPr>
      </p:pic>
      <p:pic>
        <p:nvPicPr>
          <p:cNvPr id="20" name="Picture 19">
            <a:extLst>
              <a:ext uri="{FF2B5EF4-FFF2-40B4-BE49-F238E27FC236}">
                <a16:creationId xmlns:a16="http://schemas.microsoft.com/office/drawing/2014/main" id="{9CBE5C63-47CD-B57D-E807-4C99E98719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809607">
            <a:off x="550544" y="3799273"/>
            <a:ext cx="8416982" cy="969829"/>
          </a:xfrm>
          <a:prstGeom prst="rect">
            <a:avLst/>
          </a:prstGeom>
        </p:spPr>
      </p:pic>
    </p:spTree>
    <p:extLst>
      <p:ext uri="{BB962C8B-B14F-4D97-AF65-F5344CB8AC3E}">
        <p14:creationId xmlns:p14="http://schemas.microsoft.com/office/powerpoint/2010/main" val="420813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B24CC7-3D14-CCC9-035B-09AC82579D19}"/>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Consequences</a:t>
            </a:r>
          </a:p>
        </p:txBody>
      </p:sp>
      <p:sp>
        <p:nvSpPr>
          <p:cNvPr id="5" name="TextBox 4">
            <a:extLst>
              <a:ext uri="{FF2B5EF4-FFF2-40B4-BE49-F238E27FC236}">
                <a16:creationId xmlns:a16="http://schemas.microsoft.com/office/drawing/2014/main" id="{466CAF65-BBF1-CBEF-EC25-1DA20BE319D8}"/>
              </a:ext>
            </a:extLst>
          </p:cNvPr>
          <p:cNvSpPr txBox="1"/>
          <p:nvPr/>
        </p:nvSpPr>
        <p:spPr>
          <a:xfrm>
            <a:off x="219789" y="1222280"/>
            <a:ext cx="2952328" cy="461665"/>
          </a:xfrm>
          <a:prstGeom prst="rect">
            <a:avLst/>
          </a:prstGeom>
          <a:noFill/>
        </p:spPr>
        <p:txBody>
          <a:bodyPr wrap="square" rtlCol="0">
            <a:spAutoFit/>
          </a:bodyPr>
          <a:lstStyle/>
          <a:p>
            <a:r>
              <a:rPr lang="en-GB" sz="2400" b="1" dirty="0">
                <a:solidFill>
                  <a:schemeClr val="bg1">
                    <a:lumMod val="60000"/>
                    <a:lumOff val="40000"/>
                  </a:schemeClr>
                </a:solidFill>
              </a:rPr>
              <a:t>Cost to Victims</a:t>
            </a:r>
          </a:p>
        </p:txBody>
      </p:sp>
      <p:pic>
        <p:nvPicPr>
          <p:cNvPr id="9" name="Picture 8">
            <a:extLst>
              <a:ext uri="{FF2B5EF4-FFF2-40B4-BE49-F238E27FC236}">
                <a16:creationId xmlns:a16="http://schemas.microsoft.com/office/drawing/2014/main" id="{4E299878-40B0-2EC0-F899-0C60618A3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5246" y="927013"/>
            <a:ext cx="792088" cy="1077353"/>
          </a:xfrm>
          <a:prstGeom prst="rect">
            <a:avLst/>
          </a:prstGeom>
        </p:spPr>
      </p:pic>
      <p:sp>
        <p:nvSpPr>
          <p:cNvPr id="11" name="TextBox 10">
            <a:extLst>
              <a:ext uri="{FF2B5EF4-FFF2-40B4-BE49-F238E27FC236}">
                <a16:creationId xmlns:a16="http://schemas.microsoft.com/office/drawing/2014/main" id="{67F691EF-677F-E491-5A58-1247128DF1CC}"/>
              </a:ext>
            </a:extLst>
          </p:cNvPr>
          <p:cNvSpPr txBox="1"/>
          <p:nvPr/>
        </p:nvSpPr>
        <p:spPr>
          <a:xfrm>
            <a:off x="1102141" y="3543822"/>
            <a:ext cx="4139952" cy="461665"/>
          </a:xfrm>
          <a:prstGeom prst="rect">
            <a:avLst/>
          </a:prstGeom>
          <a:noFill/>
        </p:spPr>
        <p:txBody>
          <a:bodyPr wrap="square" rtlCol="0">
            <a:spAutoFit/>
          </a:bodyPr>
          <a:lstStyle/>
          <a:p>
            <a:r>
              <a:rPr lang="en-GB" sz="2400" b="1" dirty="0">
                <a:solidFill>
                  <a:schemeClr val="accent1">
                    <a:lumMod val="90000"/>
                  </a:schemeClr>
                </a:solidFill>
              </a:rPr>
              <a:t>Unable to get Housing</a:t>
            </a:r>
          </a:p>
        </p:txBody>
      </p:sp>
      <p:sp>
        <p:nvSpPr>
          <p:cNvPr id="12" name="TextBox 11">
            <a:extLst>
              <a:ext uri="{FF2B5EF4-FFF2-40B4-BE49-F238E27FC236}">
                <a16:creationId xmlns:a16="http://schemas.microsoft.com/office/drawing/2014/main" id="{CF10ED9E-6E61-3571-63AB-5CC856FF6845}"/>
              </a:ext>
            </a:extLst>
          </p:cNvPr>
          <p:cNvSpPr txBox="1"/>
          <p:nvPr/>
        </p:nvSpPr>
        <p:spPr>
          <a:xfrm>
            <a:off x="153118" y="5498916"/>
            <a:ext cx="2561101" cy="830997"/>
          </a:xfrm>
          <a:prstGeom prst="rect">
            <a:avLst/>
          </a:prstGeom>
          <a:noFill/>
        </p:spPr>
        <p:txBody>
          <a:bodyPr wrap="square" rtlCol="0">
            <a:spAutoFit/>
          </a:bodyPr>
          <a:lstStyle/>
          <a:p>
            <a:r>
              <a:rPr lang="en-GB" sz="2400" b="1" dirty="0">
                <a:solidFill>
                  <a:schemeClr val="accent1">
                    <a:lumMod val="90000"/>
                  </a:schemeClr>
                </a:solidFill>
              </a:rPr>
              <a:t>Unable to get </a:t>
            </a:r>
          </a:p>
          <a:p>
            <a:pPr algn="r"/>
            <a:r>
              <a:rPr lang="en-GB" sz="2400" b="1" dirty="0">
                <a:solidFill>
                  <a:schemeClr val="accent1">
                    <a:lumMod val="90000"/>
                  </a:schemeClr>
                </a:solidFill>
              </a:rPr>
              <a:t>a Job</a:t>
            </a:r>
          </a:p>
        </p:txBody>
      </p:sp>
      <p:sp>
        <p:nvSpPr>
          <p:cNvPr id="13" name="TextBox 12">
            <a:extLst>
              <a:ext uri="{FF2B5EF4-FFF2-40B4-BE49-F238E27FC236}">
                <a16:creationId xmlns:a16="http://schemas.microsoft.com/office/drawing/2014/main" id="{FEB3471F-507E-73F7-A73F-3EE65855BEFB}"/>
              </a:ext>
            </a:extLst>
          </p:cNvPr>
          <p:cNvSpPr txBox="1"/>
          <p:nvPr/>
        </p:nvSpPr>
        <p:spPr>
          <a:xfrm>
            <a:off x="5275320" y="5798366"/>
            <a:ext cx="1744952" cy="830997"/>
          </a:xfrm>
          <a:prstGeom prst="rect">
            <a:avLst/>
          </a:prstGeom>
          <a:noFill/>
        </p:spPr>
        <p:txBody>
          <a:bodyPr wrap="square" rtlCol="0">
            <a:spAutoFit/>
          </a:bodyPr>
          <a:lstStyle/>
          <a:p>
            <a:pPr algn="r"/>
            <a:r>
              <a:rPr lang="en-GB" sz="2400" b="1" dirty="0">
                <a:solidFill>
                  <a:schemeClr val="accent1">
                    <a:lumMod val="90000"/>
                  </a:schemeClr>
                </a:solidFill>
              </a:rPr>
              <a:t>Loss of </a:t>
            </a:r>
          </a:p>
          <a:p>
            <a:pPr algn="r"/>
            <a:r>
              <a:rPr lang="en-GB" sz="2400" b="1" dirty="0">
                <a:solidFill>
                  <a:schemeClr val="accent1">
                    <a:lumMod val="90000"/>
                  </a:schemeClr>
                </a:solidFill>
              </a:rPr>
              <a:t>Liberty</a:t>
            </a:r>
          </a:p>
        </p:txBody>
      </p:sp>
      <p:sp>
        <p:nvSpPr>
          <p:cNvPr id="14" name="TextBox 13">
            <a:extLst>
              <a:ext uri="{FF2B5EF4-FFF2-40B4-BE49-F238E27FC236}">
                <a16:creationId xmlns:a16="http://schemas.microsoft.com/office/drawing/2014/main" id="{E32246BB-07AB-E04D-DCC2-45131B4411A5}"/>
              </a:ext>
            </a:extLst>
          </p:cNvPr>
          <p:cNvSpPr txBox="1"/>
          <p:nvPr/>
        </p:nvSpPr>
        <p:spPr>
          <a:xfrm>
            <a:off x="6008759" y="1037615"/>
            <a:ext cx="2441470" cy="830997"/>
          </a:xfrm>
          <a:prstGeom prst="rect">
            <a:avLst/>
          </a:prstGeom>
          <a:noFill/>
        </p:spPr>
        <p:txBody>
          <a:bodyPr wrap="square" rtlCol="0">
            <a:spAutoFit/>
          </a:bodyPr>
          <a:lstStyle/>
          <a:p>
            <a:r>
              <a:rPr lang="en-GB" sz="2400" b="1" dirty="0">
                <a:solidFill>
                  <a:schemeClr val="bg1">
                    <a:lumMod val="60000"/>
                    <a:lumOff val="40000"/>
                  </a:schemeClr>
                </a:solidFill>
              </a:rPr>
              <a:t>Potential to </a:t>
            </a:r>
          </a:p>
          <a:p>
            <a:r>
              <a:rPr lang="en-GB" sz="2400" b="1" dirty="0">
                <a:solidFill>
                  <a:schemeClr val="bg1">
                    <a:lumMod val="60000"/>
                    <a:lumOff val="40000"/>
                  </a:schemeClr>
                </a:solidFill>
              </a:rPr>
              <a:t>Cause Harm</a:t>
            </a:r>
          </a:p>
        </p:txBody>
      </p:sp>
      <p:sp>
        <p:nvSpPr>
          <p:cNvPr id="15" name="TextBox 14">
            <a:extLst>
              <a:ext uri="{FF2B5EF4-FFF2-40B4-BE49-F238E27FC236}">
                <a16:creationId xmlns:a16="http://schemas.microsoft.com/office/drawing/2014/main" id="{48BE5DC5-8622-005C-0562-469E527604D4}"/>
              </a:ext>
            </a:extLst>
          </p:cNvPr>
          <p:cNvSpPr txBox="1"/>
          <p:nvPr/>
        </p:nvSpPr>
        <p:spPr>
          <a:xfrm>
            <a:off x="5591046" y="2560372"/>
            <a:ext cx="2099147" cy="830997"/>
          </a:xfrm>
          <a:prstGeom prst="rect">
            <a:avLst/>
          </a:prstGeom>
          <a:noFill/>
        </p:spPr>
        <p:txBody>
          <a:bodyPr wrap="square" rtlCol="0">
            <a:spAutoFit/>
          </a:bodyPr>
          <a:lstStyle/>
          <a:p>
            <a:pPr algn="r"/>
            <a:r>
              <a:rPr lang="en-GB" sz="2400" b="1" dirty="0">
                <a:solidFill>
                  <a:schemeClr val="accent1">
                    <a:lumMod val="90000"/>
                  </a:schemeClr>
                </a:solidFill>
              </a:rPr>
              <a:t>Unable to </a:t>
            </a:r>
          </a:p>
          <a:p>
            <a:pPr algn="r"/>
            <a:r>
              <a:rPr lang="en-GB" sz="2400" b="1" dirty="0">
                <a:solidFill>
                  <a:schemeClr val="accent1">
                    <a:lumMod val="90000"/>
                  </a:schemeClr>
                </a:solidFill>
              </a:rPr>
              <a:t>Travel</a:t>
            </a:r>
          </a:p>
        </p:txBody>
      </p:sp>
      <p:sp>
        <p:nvSpPr>
          <p:cNvPr id="16" name="TextBox 15">
            <a:extLst>
              <a:ext uri="{FF2B5EF4-FFF2-40B4-BE49-F238E27FC236}">
                <a16:creationId xmlns:a16="http://schemas.microsoft.com/office/drawing/2014/main" id="{9767B9AF-7823-9ED9-A27E-4F1C4E18F706}"/>
              </a:ext>
            </a:extLst>
          </p:cNvPr>
          <p:cNvSpPr txBox="1"/>
          <p:nvPr/>
        </p:nvSpPr>
        <p:spPr>
          <a:xfrm>
            <a:off x="2786933" y="4363625"/>
            <a:ext cx="2316505" cy="461665"/>
          </a:xfrm>
          <a:prstGeom prst="rect">
            <a:avLst/>
          </a:prstGeom>
          <a:noFill/>
        </p:spPr>
        <p:txBody>
          <a:bodyPr wrap="square" rtlCol="0">
            <a:spAutoFit/>
          </a:bodyPr>
          <a:lstStyle/>
          <a:p>
            <a:r>
              <a:rPr lang="en-GB" sz="2400" b="1" dirty="0">
                <a:solidFill>
                  <a:schemeClr val="accent1">
                    <a:lumMod val="90000"/>
                  </a:schemeClr>
                </a:solidFill>
              </a:rPr>
              <a:t>Large Fines</a:t>
            </a:r>
          </a:p>
        </p:txBody>
      </p:sp>
      <p:pic>
        <p:nvPicPr>
          <p:cNvPr id="4" name="Picture 3">
            <a:extLst>
              <a:ext uri="{FF2B5EF4-FFF2-40B4-BE49-F238E27FC236}">
                <a16:creationId xmlns:a16="http://schemas.microsoft.com/office/drawing/2014/main" id="{FCDB9F07-2146-E086-DF42-53FCE9C5AE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118" y="3033801"/>
            <a:ext cx="985388" cy="1694956"/>
          </a:xfrm>
          <a:prstGeom prst="rect">
            <a:avLst/>
          </a:prstGeom>
        </p:spPr>
      </p:pic>
      <p:pic>
        <p:nvPicPr>
          <p:cNvPr id="7" name="Picture 6">
            <a:extLst>
              <a:ext uri="{FF2B5EF4-FFF2-40B4-BE49-F238E27FC236}">
                <a16:creationId xmlns:a16="http://schemas.microsoft.com/office/drawing/2014/main" id="{173FB78C-2C0D-7EDD-00D1-5ECA6358DD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3438" y="957301"/>
            <a:ext cx="792088" cy="933348"/>
          </a:xfrm>
          <a:prstGeom prst="rect">
            <a:avLst/>
          </a:prstGeom>
        </p:spPr>
      </p:pic>
      <p:pic>
        <p:nvPicPr>
          <p:cNvPr id="10" name="Picture 9">
            <a:extLst>
              <a:ext uri="{FF2B5EF4-FFF2-40B4-BE49-F238E27FC236}">
                <a16:creationId xmlns:a16="http://schemas.microsoft.com/office/drawing/2014/main" id="{4884046A-81D6-C949-79D7-5357695297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0193" y="2360258"/>
            <a:ext cx="1173277" cy="1031111"/>
          </a:xfrm>
          <a:prstGeom prst="rect">
            <a:avLst/>
          </a:prstGeom>
        </p:spPr>
      </p:pic>
      <p:pic>
        <p:nvPicPr>
          <p:cNvPr id="18" name="Picture 17">
            <a:extLst>
              <a:ext uri="{FF2B5EF4-FFF2-40B4-BE49-F238E27FC236}">
                <a16:creationId xmlns:a16="http://schemas.microsoft.com/office/drawing/2014/main" id="{619D481D-D400-DEAB-52E2-EB39B2E167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88500" y="5342059"/>
            <a:ext cx="1772499" cy="1369885"/>
          </a:xfrm>
          <a:prstGeom prst="rect">
            <a:avLst/>
          </a:prstGeom>
        </p:spPr>
      </p:pic>
      <p:pic>
        <p:nvPicPr>
          <p:cNvPr id="22" name="Picture 21">
            <a:extLst>
              <a:ext uri="{FF2B5EF4-FFF2-40B4-BE49-F238E27FC236}">
                <a16:creationId xmlns:a16="http://schemas.microsoft.com/office/drawing/2014/main" id="{E392FC4D-8858-AFC2-D801-62A45388E7F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14219" y="5508305"/>
            <a:ext cx="1331640" cy="685586"/>
          </a:xfrm>
          <a:prstGeom prst="rect">
            <a:avLst/>
          </a:prstGeom>
        </p:spPr>
      </p:pic>
      <p:pic>
        <p:nvPicPr>
          <p:cNvPr id="24" name="Picture 23">
            <a:extLst>
              <a:ext uri="{FF2B5EF4-FFF2-40B4-BE49-F238E27FC236}">
                <a16:creationId xmlns:a16="http://schemas.microsoft.com/office/drawing/2014/main" id="{CF811BAF-CEC5-D1DE-134F-B0EDD3517A2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41794" y="4091323"/>
            <a:ext cx="1443452" cy="1162370"/>
          </a:xfrm>
          <a:prstGeom prst="rect">
            <a:avLst/>
          </a:prstGeom>
        </p:spPr>
      </p:pic>
      <p:pic>
        <p:nvPicPr>
          <p:cNvPr id="6" name="Picture 5">
            <a:extLst>
              <a:ext uri="{FF2B5EF4-FFF2-40B4-BE49-F238E27FC236}">
                <a16:creationId xmlns:a16="http://schemas.microsoft.com/office/drawing/2014/main" id="{B3BA90BA-3CFC-B8BC-2536-DCE33E4D844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36254" y="4049485"/>
            <a:ext cx="912323" cy="1086638"/>
          </a:xfrm>
          <a:prstGeom prst="rect">
            <a:avLst/>
          </a:prstGeom>
        </p:spPr>
      </p:pic>
      <p:sp>
        <p:nvSpPr>
          <p:cNvPr id="8" name="TextBox 7">
            <a:extLst>
              <a:ext uri="{FF2B5EF4-FFF2-40B4-BE49-F238E27FC236}">
                <a16:creationId xmlns:a16="http://schemas.microsoft.com/office/drawing/2014/main" id="{FAD721AF-7924-D011-583F-F0E723107908}"/>
              </a:ext>
            </a:extLst>
          </p:cNvPr>
          <p:cNvSpPr txBox="1"/>
          <p:nvPr/>
        </p:nvSpPr>
        <p:spPr>
          <a:xfrm>
            <a:off x="6444208" y="4335487"/>
            <a:ext cx="2546674" cy="830997"/>
          </a:xfrm>
          <a:prstGeom prst="rect">
            <a:avLst/>
          </a:prstGeom>
          <a:noFill/>
        </p:spPr>
        <p:txBody>
          <a:bodyPr wrap="square" rtlCol="0">
            <a:spAutoFit/>
          </a:bodyPr>
          <a:lstStyle/>
          <a:p>
            <a:r>
              <a:rPr lang="en-GB" sz="2400" b="1" dirty="0">
                <a:solidFill>
                  <a:schemeClr val="accent1">
                    <a:lumMod val="90000"/>
                  </a:schemeClr>
                </a:solidFill>
              </a:rPr>
              <a:t>Emotional Impact</a:t>
            </a:r>
          </a:p>
        </p:txBody>
      </p:sp>
      <p:pic>
        <p:nvPicPr>
          <p:cNvPr id="21" name="Picture 20">
            <a:extLst>
              <a:ext uri="{FF2B5EF4-FFF2-40B4-BE49-F238E27FC236}">
                <a16:creationId xmlns:a16="http://schemas.microsoft.com/office/drawing/2014/main" id="{4FED11F2-9508-76CA-5AD7-45807C54431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0247" y="2592624"/>
            <a:ext cx="642323" cy="765050"/>
          </a:xfrm>
          <a:prstGeom prst="rect">
            <a:avLst/>
          </a:prstGeom>
        </p:spPr>
      </p:pic>
      <p:pic>
        <p:nvPicPr>
          <p:cNvPr id="23" name="Picture 22">
            <a:extLst>
              <a:ext uri="{FF2B5EF4-FFF2-40B4-BE49-F238E27FC236}">
                <a16:creationId xmlns:a16="http://schemas.microsoft.com/office/drawing/2014/main" id="{9BD9326A-FDE1-ECB2-603F-9A032EBB0A2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00430" y="1979524"/>
            <a:ext cx="642323" cy="765050"/>
          </a:xfrm>
          <a:prstGeom prst="rect">
            <a:avLst/>
          </a:prstGeom>
        </p:spPr>
      </p:pic>
      <p:pic>
        <p:nvPicPr>
          <p:cNvPr id="26" name="Picture 25">
            <a:extLst>
              <a:ext uri="{FF2B5EF4-FFF2-40B4-BE49-F238E27FC236}">
                <a16:creationId xmlns:a16="http://schemas.microsoft.com/office/drawing/2014/main" id="{FE4903E6-81FD-59F0-6770-816687CE798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83075" y="2106216"/>
            <a:ext cx="694012" cy="826615"/>
          </a:xfrm>
          <a:prstGeom prst="rect">
            <a:avLst/>
          </a:prstGeom>
        </p:spPr>
      </p:pic>
      <p:sp>
        <p:nvSpPr>
          <p:cNvPr id="27" name="TextBox 26">
            <a:extLst>
              <a:ext uri="{FF2B5EF4-FFF2-40B4-BE49-F238E27FC236}">
                <a16:creationId xmlns:a16="http://schemas.microsoft.com/office/drawing/2014/main" id="{92A1CE40-D503-B707-6BB0-F28676644D58}"/>
              </a:ext>
            </a:extLst>
          </p:cNvPr>
          <p:cNvSpPr txBox="1"/>
          <p:nvPr/>
        </p:nvSpPr>
        <p:spPr>
          <a:xfrm>
            <a:off x="87408" y="2060848"/>
            <a:ext cx="3188448" cy="1200329"/>
          </a:xfrm>
          <a:prstGeom prst="rect">
            <a:avLst/>
          </a:prstGeom>
          <a:noFill/>
        </p:spPr>
        <p:txBody>
          <a:bodyPr wrap="square" rtlCol="0">
            <a:spAutoFit/>
          </a:bodyPr>
          <a:lstStyle/>
          <a:p>
            <a:pPr algn="r"/>
            <a:r>
              <a:rPr lang="en-GB" sz="2400" b="1" dirty="0">
                <a:solidFill>
                  <a:schemeClr val="bg1">
                    <a:lumMod val="60000"/>
                    <a:lumOff val="40000"/>
                  </a:schemeClr>
                </a:solidFill>
              </a:rPr>
              <a:t>Emotional Impact Family, Victims</a:t>
            </a:r>
          </a:p>
        </p:txBody>
      </p:sp>
    </p:spTree>
    <p:extLst>
      <p:ext uri="{BB962C8B-B14F-4D97-AF65-F5344CB8AC3E}">
        <p14:creationId xmlns:p14="http://schemas.microsoft.com/office/powerpoint/2010/main" val="262223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P spid="14" grpId="0"/>
      <p:bldP spid="15" grpId="0"/>
      <p:bldP spid="16" grpId="0"/>
      <p:bldP spid="8"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755576" y="-27384"/>
            <a:ext cx="8388424"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The Environment</a:t>
            </a:r>
          </a:p>
        </p:txBody>
      </p:sp>
      <p:sp>
        <p:nvSpPr>
          <p:cNvPr id="3" name="TextBox 2">
            <a:extLst>
              <a:ext uri="{FF2B5EF4-FFF2-40B4-BE49-F238E27FC236}">
                <a16:creationId xmlns:a16="http://schemas.microsoft.com/office/drawing/2014/main" id="{5E5AFAB8-579D-5192-69E5-C18988B67E3D}"/>
              </a:ext>
            </a:extLst>
          </p:cNvPr>
          <p:cNvSpPr txBox="1"/>
          <p:nvPr/>
        </p:nvSpPr>
        <p:spPr>
          <a:xfrm>
            <a:off x="0" y="6165304"/>
            <a:ext cx="9144000" cy="584775"/>
          </a:xfrm>
          <a:prstGeom prst="rect">
            <a:avLst/>
          </a:prstGeom>
          <a:noFill/>
        </p:spPr>
        <p:txBody>
          <a:bodyPr wrap="square" rtlCol="0">
            <a:spAutoFit/>
          </a:bodyPr>
          <a:lstStyle/>
          <a:p>
            <a:pPr algn="ctr"/>
            <a:r>
              <a:rPr lang="en-GB" sz="3200" b="1" dirty="0">
                <a:solidFill>
                  <a:schemeClr val="bg2"/>
                </a:solidFill>
              </a:rPr>
              <a:t>.</a:t>
            </a:r>
          </a:p>
        </p:txBody>
      </p:sp>
      <p:sp>
        <p:nvSpPr>
          <p:cNvPr id="11" name="Content Placeholder 10">
            <a:extLst>
              <a:ext uri="{FF2B5EF4-FFF2-40B4-BE49-F238E27FC236}">
                <a16:creationId xmlns:a16="http://schemas.microsoft.com/office/drawing/2014/main" id="{2A5DF135-FCAC-343E-C5AC-DAD163F3DFC0}"/>
              </a:ext>
            </a:extLst>
          </p:cNvPr>
          <p:cNvSpPr>
            <a:spLocks noGrp="1"/>
          </p:cNvSpPr>
          <p:nvPr>
            <p:ph idx="1"/>
          </p:nvPr>
        </p:nvSpPr>
        <p:spPr/>
        <p:txBody>
          <a:bodyPr/>
          <a:lstStyle/>
          <a:p>
            <a:pPr>
              <a:spcAft>
                <a:spcPts val="600"/>
              </a:spcAft>
            </a:pPr>
            <a:r>
              <a:rPr lang="en-GB" dirty="0">
                <a:solidFill>
                  <a:schemeClr val="accent1">
                    <a:lumMod val="90000"/>
                  </a:schemeClr>
                </a:solidFill>
              </a:rPr>
              <a:t>Air pollution (smoke, fumes) – increase greenhouse gasses (climate change)</a:t>
            </a:r>
          </a:p>
          <a:p>
            <a:pPr>
              <a:spcAft>
                <a:spcPts val="600"/>
              </a:spcAft>
            </a:pPr>
            <a:r>
              <a:rPr lang="en-GB" dirty="0">
                <a:solidFill>
                  <a:schemeClr val="accent1">
                    <a:lumMod val="90000"/>
                  </a:schemeClr>
                </a:solidFill>
              </a:rPr>
              <a:t>Water pollution (from Firefighting foam and additives)</a:t>
            </a:r>
          </a:p>
          <a:p>
            <a:pPr>
              <a:spcAft>
                <a:spcPts val="600"/>
              </a:spcAft>
            </a:pPr>
            <a:r>
              <a:rPr lang="en-GB" dirty="0">
                <a:solidFill>
                  <a:schemeClr val="accent1">
                    <a:lumMod val="90000"/>
                  </a:schemeClr>
                </a:solidFill>
              </a:rPr>
              <a:t>Devastation to vegetation (home and food for animals)</a:t>
            </a:r>
          </a:p>
          <a:p>
            <a:pPr>
              <a:spcAft>
                <a:spcPts val="600"/>
              </a:spcAft>
            </a:pPr>
            <a:r>
              <a:rPr lang="en-GB" dirty="0">
                <a:solidFill>
                  <a:schemeClr val="accent1">
                    <a:lumMod val="90000"/>
                  </a:schemeClr>
                </a:solidFill>
              </a:rPr>
              <a:t>Devastation to species through loss of habitat</a:t>
            </a:r>
          </a:p>
          <a:p>
            <a:endParaRPr lang="en-GB" dirty="0"/>
          </a:p>
          <a:p>
            <a:endParaRPr lang="en-GB" dirty="0">
              <a:solidFill>
                <a:schemeClr val="accent1">
                  <a:lumMod val="90000"/>
                </a:schemeClr>
              </a:solidFill>
            </a:endParaRPr>
          </a:p>
          <a:p>
            <a:endParaRPr lang="en-GB" dirty="0"/>
          </a:p>
        </p:txBody>
      </p:sp>
      <p:pic>
        <p:nvPicPr>
          <p:cNvPr id="16" name="Picture 15">
            <a:extLst>
              <a:ext uri="{FF2B5EF4-FFF2-40B4-BE49-F238E27FC236}">
                <a16:creationId xmlns:a16="http://schemas.microsoft.com/office/drawing/2014/main" id="{F9363CB5-819D-2D19-B57D-D42E5574CFE2}"/>
              </a:ext>
            </a:extLst>
          </p:cNvPr>
          <p:cNvPicPr>
            <a:picLocks noChangeAspect="1"/>
          </p:cNvPicPr>
          <p:nvPr/>
        </p:nvPicPr>
        <p:blipFill>
          <a:blip r:embed="rId3"/>
          <a:stretch>
            <a:fillRect/>
          </a:stretch>
        </p:blipFill>
        <p:spPr>
          <a:xfrm>
            <a:off x="0" y="882445"/>
            <a:ext cx="9144000" cy="6867035"/>
          </a:xfrm>
          <a:prstGeom prst="rect">
            <a:avLst/>
          </a:prstGeom>
        </p:spPr>
      </p:pic>
      <p:sp>
        <p:nvSpPr>
          <p:cNvPr id="22" name="TextBox 21">
            <a:extLst>
              <a:ext uri="{FF2B5EF4-FFF2-40B4-BE49-F238E27FC236}">
                <a16:creationId xmlns:a16="http://schemas.microsoft.com/office/drawing/2014/main" id="{592F09D6-C6F7-D075-3AA5-EA4380BA0784}"/>
              </a:ext>
            </a:extLst>
          </p:cNvPr>
          <p:cNvSpPr txBox="1"/>
          <p:nvPr/>
        </p:nvSpPr>
        <p:spPr>
          <a:xfrm>
            <a:off x="755576" y="1369804"/>
            <a:ext cx="7488832" cy="5262979"/>
          </a:xfrm>
          <a:prstGeom prst="rect">
            <a:avLst/>
          </a:prstGeom>
          <a:solidFill>
            <a:srgbClr val="000000">
              <a:alpha val="30000"/>
            </a:srgbClr>
          </a:solidFill>
        </p:spPr>
        <p:txBody>
          <a:bodyPr wrap="square" rtlCol="0">
            <a:spAutoFit/>
          </a:bodyPr>
          <a:lstStyle/>
          <a:p>
            <a:r>
              <a:rPr lang="en-GB" sz="2800" b="1" dirty="0">
                <a:solidFill>
                  <a:schemeClr val="accent1">
                    <a:lumMod val="90000"/>
                  </a:schemeClr>
                </a:solidFill>
              </a:rPr>
              <a:t>Pirbright Ranges, Surrey</a:t>
            </a:r>
          </a:p>
          <a:p>
            <a:pPr>
              <a:spcAft>
                <a:spcPts val="1200"/>
              </a:spcAft>
            </a:pPr>
            <a:endParaRPr lang="en-GB" b="1" dirty="0">
              <a:solidFill>
                <a:schemeClr val="accent1">
                  <a:lumMod val="90000"/>
                </a:schemeClr>
              </a:solidFill>
            </a:endParaRPr>
          </a:p>
          <a:p>
            <a:pPr marL="285750" indent="-285750">
              <a:spcAft>
                <a:spcPts val="1200"/>
              </a:spcAft>
              <a:buFont typeface="Arial" panose="020B0604020202020204" pitchFamily="34" charset="0"/>
              <a:buChar char="•"/>
            </a:pPr>
            <a:r>
              <a:rPr lang="en-GB" sz="2400" b="1" dirty="0">
                <a:solidFill>
                  <a:schemeClr val="accent1">
                    <a:lumMod val="90000"/>
                  </a:schemeClr>
                </a:solidFill>
              </a:rPr>
              <a:t>one of the largest areas of lowland heath in Surrey</a:t>
            </a:r>
          </a:p>
          <a:p>
            <a:pPr marL="285750" indent="-285750">
              <a:spcAft>
                <a:spcPts val="1200"/>
              </a:spcAft>
              <a:buFont typeface="Arial" panose="020B0604020202020204" pitchFamily="34" charset="0"/>
              <a:buChar char="•"/>
            </a:pPr>
            <a:r>
              <a:rPr lang="en-GB" sz="2400" b="1" dirty="0">
                <a:solidFill>
                  <a:schemeClr val="accent1">
                    <a:lumMod val="90000"/>
                  </a:schemeClr>
                </a:solidFill>
              </a:rPr>
              <a:t>home to many rare and threatened species</a:t>
            </a:r>
          </a:p>
          <a:p>
            <a:pPr marL="285750" indent="-285750">
              <a:spcAft>
                <a:spcPts val="1200"/>
              </a:spcAft>
              <a:buFont typeface="Arial" panose="020B0604020202020204" pitchFamily="34" charset="0"/>
              <a:buChar char="•"/>
            </a:pPr>
            <a:r>
              <a:rPr lang="en-GB" sz="2400" b="1" dirty="0">
                <a:solidFill>
                  <a:schemeClr val="accent1">
                    <a:lumMod val="90000"/>
                  </a:schemeClr>
                </a:solidFill>
              </a:rPr>
              <a:t>patches of ground continue to burn for three weeks</a:t>
            </a:r>
          </a:p>
          <a:p>
            <a:pPr marL="285750" indent="-285750">
              <a:spcAft>
                <a:spcPts val="1200"/>
              </a:spcAft>
              <a:buFont typeface="Arial" panose="020B0604020202020204" pitchFamily="34" charset="0"/>
              <a:buChar char="•"/>
            </a:pPr>
            <a:r>
              <a:rPr lang="en-GB" sz="2400" b="1" dirty="0">
                <a:solidFill>
                  <a:schemeClr val="accent1">
                    <a:lumMod val="90000"/>
                  </a:schemeClr>
                </a:solidFill>
              </a:rPr>
              <a:t>over 650 hectares of pristine heathland has now been severely burnt, at great cost to wildlife</a:t>
            </a:r>
          </a:p>
          <a:p>
            <a:pPr marL="285750" indent="-285750">
              <a:spcAft>
                <a:spcPts val="1200"/>
              </a:spcAft>
              <a:buFont typeface="Arial" panose="020B0604020202020204" pitchFamily="34" charset="0"/>
              <a:buChar char="•"/>
            </a:pPr>
            <a:r>
              <a:rPr lang="en-GB" sz="2400" b="1" dirty="0">
                <a:solidFill>
                  <a:schemeClr val="accent1">
                    <a:lumMod val="90000"/>
                  </a:schemeClr>
                </a:solidFill>
              </a:rPr>
              <a:t>No food for red deer herd</a:t>
            </a:r>
          </a:p>
        </p:txBody>
      </p:sp>
    </p:spTree>
    <p:extLst>
      <p:ext uri="{BB962C8B-B14F-4D97-AF65-F5344CB8AC3E}">
        <p14:creationId xmlns:p14="http://schemas.microsoft.com/office/powerpoint/2010/main" val="223393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1">
                                            <p:txEl>
                                              <p:pRg st="1" end="1"/>
                                            </p:txEl>
                                          </p:spTgt>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1">
                                            <p:txEl>
                                              <p:pRg st="2" end="2"/>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1">
                                            <p:txEl>
                                              <p:pRg st="3" end="3"/>
                                            </p:txEl>
                                          </p:spTgt>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Nia’s Story</a:t>
            </a:r>
          </a:p>
        </p:txBody>
      </p:sp>
      <p:pic>
        <p:nvPicPr>
          <p:cNvPr id="4" name="Nia Edit small 2">
            <a:hlinkClick r:id="" action="ppaction://media"/>
            <a:extLst>
              <a:ext uri="{FF2B5EF4-FFF2-40B4-BE49-F238E27FC236}">
                <a16:creationId xmlns:a16="http://schemas.microsoft.com/office/drawing/2014/main" id="{4D60A0BD-0B68-B9AB-6F21-66DD7B2DBA0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7503" y="1160748"/>
            <a:ext cx="8893513" cy="5004556"/>
          </a:xfrm>
          <a:prstGeom prst="rect">
            <a:avLst/>
          </a:prstGeom>
        </p:spPr>
      </p:pic>
    </p:spTree>
    <p:extLst>
      <p:ext uri="{BB962C8B-B14F-4D97-AF65-F5344CB8AC3E}">
        <p14:creationId xmlns:p14="http://schemas.microsoft.com/office/powerpoint/2010/main" val="20699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506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F9D198F-F162-F819-2484-CBF20C34EF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99792" y="1556792"/>
            <a:ext cx="3816424" cy="3816424"/>
          </a:xfrm>
          <a:prstGeom prst="rect">
            <a:avLst/>
          </a:prstGeom>
        </p:spPr>
      </p:pic>
      <p:sp>
        <p:nvSpPr>
          <p:cNvPr id="10" name="Rectangle 9"/>
          <p:cNvSpPr/>
          <p:nvPr/>
        </p:nvSpPr>
        <p:spPr>
          <a:xfrm>
            <a:off x="1259632" y="0"/>
            <a:ext cx="7696800" cy="864000"/>
          </a:xfrm>
          <a:prstGeom prst="rect">
            <a:avLst/>
          </a:prstGeom>
          <a:noFill/>
        </p:spPr>
        <p:txBody>
          <a:bodyPr wrap="square" rIns="36000" anchor="ctr" anchorCtr="0">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eaLnBrk="0" hangingPunct="0">
              <a:defRPr/>
            </a:pPr>
            <a:r>
              <a:rPr lang="en-US" sz="4000" b="1" dirty="0">
                <a:ln>
                  <a:prstDash val="solid"/>
                </a:ln>
                <a:solidFill>
                  <a:schemeClr val="accent4">
                    <a:lumMod val="40000"/>
                    <a:lumOff val="60000"/>
                  </a:schemeClr>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Help is available</a:t>
            </a:r>
          </a:p>
        </p:txBody>
      </p:sp>
      <p:pic>
        <p:nvPicPr>
          <p:cNvPr id="2" name="Picture 1">
            <a:extLst>
              <a:ext uri="{FF2B5EF4-FFF2-40B4-BE49-F238E27FC236}">
                <a16:creationId xmlns:a16="http://schemas.microsoft.com/office/drawing/2014/main" id="{4AFB4B15-2052-AE4C-8D1A-95527342B30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043559">
            <a:off x="1351996" y="663801"/>
            <a:ext cx="1882303" cy="1664307"/>
          </a:xfrm>
          <a:prstGeom prst="rect">
            <a:avLst/>
          </a:prstGeom>
        </p:spPr>
      </p:pic>
      <p:pic>
        <p:nvPicPr>
          <p:cNvPr id="4" name="Picture 3">
            <a:extLst>
              <a:ext uri="{FF2B5EF4-FFF2-40B4-BE49-F238E27FC236}">
                <a16:creationId xmlns:a16="http://schemas.microsoft.com/office/drawing/2014/main" id="{877336D7-6F7C-BD10-F990-1FFEA536B2A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rot="1405450">
            <a:off x="5787898" y="1185546"/>
            <a:ext cx="2952328" cy="1067508"/>
          </a:xfrm>
          <a:prstGeom prst="rect">
            <a:avLst/>
          </a:prstGeom>
        </p:spPr>
      </p:pic>
      <p:pic>
        <p:nvPicPr>
          <p:cNvPr id="6" name="Picture 5">
            <a:extLst>
              <a:ext uri="{FF2B5EF4-FFF2-40B4-BE49-F238E27FC236}">
                <a16:creationId xmlns:a16="http://schemas.microsoft.com/office/drawing/2014/main" id="{5668128F-3FA5-5CEA-73BA-2BF0DB995A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278129">
            <a:off x="1128402" y="4870586"/>
            <a:ext cx="3500194" cy="1399434"/>
          </a:xfrm>
          <a:prstGeom prst="rect">
            <a:avLst/>
          </a:prstGeom>
        </p:spPr>
      </p:pic>
      <p:pic>
        <p:nvPicPr>
          <p:cNvPr id="7" name="Picture 6">
            <a:extLst>
              <a:ext uri="{FF2B5EF4-FFF2-40B4-BE49-F238E27FC236}">
                <a16:creationId xmlns:a16="http://schemas.microsoft.com/office/drawing/2014/main" id="{CE99C9AF-56BF-540D-204B-95F0E433C85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439405">
            <a:off x="6267732" y="4856348"/>
            <a:ext cx="1550343" cy="1714111"/>
          </a:xfrm>
          <a:prstGeom prst="rect">
            <a:avLst/>
          </a:prstGeom>
        </p:spPr>
      </p:pic>
      <p:pic>
        <p:nvPicPr>
          <p:cNvPr id="12" name="Picture 11">
            <a:extLst>
              <a:ext uri="{FF2B5EF4-FFF2-40B4-BE49-F238E27FC236}">
                <a16:creationId xmlns:a16="http://schemas.microsoft.com/office/drawing/2014/main" id="{72D23369-AD71-9224-D8D1-C64A30A9A52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885571" y="2699036"/>
            <a:ext cx="2070861" cy="2065493"/>
          </a:xfrm>
          <a:prstGeom prst="rect">
            <a:avLst/>
          </a:prstGeom>
        </p:spPr>
      </p:pic>
      <p:pic>
        <p:nvPicPr>
          <p:cNvPr id="14" name="Picture 13">
            <a:extLst>
              <a:ext uri="{FF2B5EF4-FFF2-40B4-BE49-F238E27FC236}">
                <a16:creationId xmlns:a16="http://schemas.microsoft.com/office/drawing/2014/main" id="{49C43F32-38A0-8248-1FD7-FC37353280D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9828" y="2144786"/>
            <a:ext cx="2125913" cy="24847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59632" y="0"/>
            <a:ext cx="7696800" cy="864000"/>
          </a:xfrm>
          <a:prstGeom prst="rect">
            <a:avLst/>
          </a:prstGeom>
          <a:noFill/>
        </p:spPr>
        <p:txBody>
          <a:bodyPr wrap="square" rIns="36000" anchor="ctr" anchorCtr="0">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eaLnBrk="0" hangingPunct="0">
              <a:defRPr/>
            </a:pPr>
            <a:r>
              <a:rPr lang="en-US" sz="4000" b="1" dirty="0">
                <a:ln>
                  <a:prstDash val="solid"/>
                </a:ln>
                <a:solidFill>
                  <a:schemeClr val="accent4">
                    <a:lumMod val="40000"/>
                    <a:lumOff val="60000"/>
                  </a:schemeClr>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We want your help</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767" y="2276871"/>
            <a:ext cx="7132609" cy="3833899"/>
          </a:xfrm>
          <a:prstGeom prst="rect">
            <a:avLst/>
          </a:prstGeom>
        </p:spPr>
      </p:pic>
    </p:spTree>
    <p:extLst>
      <p:ext uri="{BB962C8B-B14F-4D97-AF65-F5344CB8AC3E}">
        <p14:creationId xmlns:p14="http://schemas.microsoft.com/office/powerpoint/2010/main" val="90158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9832" y="5158933"/>
            <a:ext cx="5328592" cy="1200329"/>
          </a:xfrm>
          <a:prstGeom prst="rect">
            <a:avLst/>
          </a:prstGeom>
          <a:noFill/>
        </p:spPr>
        <p:txBody>
          <a:bodyPr wrap="square" rtlCol="0">
            <a:spAutoFit/>
          </a:bodyPr>
          <a:lstStyle/>
          <a:p>
            <a:r>
              <a:rPr lang="en-GB" sz="2400" dirty="0">
                <a:solidFill>
                  <a:srgbClr val="FFFF66"/>
                </a:solidFill>
              </a:rPr>
              <a:t>Reduce </a:t>
            </a:r>
            <a:r>
              <a:rPr lang="en-GB" sz="2400" b="1" dirty="0">
                <a:solidFill>
                  <a:schemeClr val="bg2"/>
                </a:solidFill>
              </a:rPr>
              <a:t>preventable accidental fires</a:t>
            </a:r>
            <a:r>
              <a:rPr lang="en-GB" sz="2400" dirty="0">
                <a:solidFill>
                  <a:srgbClr val="FFFF66"/>
                </a:solidFill>
              </a:rPr>
              <a:t> such as barbeques not being extinguished</a:t>
            </a:r>
          </a:p>
        </p:txBody>
      </p:sp>
      <p:sp>
        <p:nvSpPr>
          <p:cNvPr id="3" name="Title 1"/>
          <p:cNvSpPr txBox="1">
            <a:spLocks/>
          </p:cNvSpPr>
          <p:nvPr/>
        </p:nvSpPr>
        <p:spPr>
          <a:xfrm>
            <a:off x="1259632" y="0"/>
            <a:ext cx="7696800" cy="864000"/>
          </a:xfrm>
          <a:prstGeom prst="rect">
            <a:avLst/>
          </a:prstGeom>
        </p:spPr>
        <p:txBody>
          <a:bodyPr rIns="36000" anchor="ctr" anchorCtr="0">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4000" b="1" dirty="0">
                <a:ln>
                  <a:prstDash val="solid"/>
                </a:ln>
                <a:solidFill>
                  <a:schemeClr val="bg2"/>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What’s the Challenge?</a:t>
            </a:r>
          </a:p>
        </p:txBody>
      </p:sp>
      <p:sp>
        <p:nvSpPr>
          <p:cNvPr id="4" name="TextBox 3"/>
          <p:cNvSpPr txBox="1"/>
          <p:nvPr/>
        </p:nvSpPr>
        <p:spPr>
          <a:xfrm>
            <a:off x="3059832" y="1435352"/>
            <a:ext cx="4680520" cy="830997"/>
          </a:xfrm>
          <a:prstGeom prst="rect">
            <a:avLst/>
          </a:prstGeom>
          <a:noFill/>
        </p:spPr>
        <p:txBody>
          <a:bodyPr wrap="square" rtlCol="0">
            <a:spAutoFit/>
          </a:bodyPr>
          <a:lstStyle/>
          <a:p>
            <a:r>
              <a:rPr lang="en-GB" sz="2400" dirty="0">
                <a:solidFill>
                  <a:srgbClr val="FFFF66"/>
                </a:solidFill>
              </a:rPr>
              <a:t>To reduce </a:t>
            </a:r>
            <a:r>
              <a:rPr lang="en-GB" sz="2400" b="1" dirty="0">
                <a:solidFill>
                  <a:schemeClr val="bg2"/>
                </a:solidFill>
              </a:rPr>
              <a:t>deliberate </a:t>
            </a:r>
            <a:r>
              <a:rPr lang="en-GB" sz="2400" dirty="0">
                <a:solidFill>
                  <a:srgbClr val="FFFF66"/>
                </a:solidFill>
              </a:rPr>
              <a:t>fire setting by </a:t>
            </a:r>
            <a:r>
              <a:rPr lang="en-GB" sz="2400" b="1" dirty="0">
                <a:solidFill>
                  <a:srgbClr val="FFFF66"/>
                </a:solidFill>
              </a:rPr>
              <a:t>young people</a:t>
            </a:r>
          </a:p>
        </p:txBody>
      </p:sp>
      <p:sp>
        <p:nvSpPr>
          <p:cNvPr id="5" name="TextBox 4"/>
          <p:cNvSpPr txBox="1"/>
          <p:nvPr/>
        </p:nvSpPr>
        <p:spPr>
          <a:xfrm>
            <a:off x="542630" y="2996952"/>
            <a:ext cx="5109490" cy="1569660"/>
          </a:xfrm>
          <a:prstGeom prst="rect">
            <a:avLst/>
          </a:prstGeom>
          <a:noFill/>
        </p:spPr>
        <p:txBody>
          <a:bodyPr wrap="square" rtlCol="0">
            <a:spAutoFit/>
          </a:bodyPr>
          <a:lstStyle/>
          <a:p>
            <a:r>
              <a:rPr lang="en-GB" sz="2400" dirty="0">
                <a:solidFill>
                  <a:srgbClr val="FFFF66"/>
                </a:solidFill>
              </a:rPr>
              <a:t>Help the young person </a:t>
            </a:r>
            <a:r>
              <a:rPr lang="en-GB" sz="2400" b="1" dirty="0">
                <a:solidFill>
                  <a:schemeClr val="bg2"/>
                </a:solidFill>
              </a:rPr>
              <a:t>understand</a:t>
            </a:r>
            <a:r>
              <a:rPr lang="en-GB" sz="2400" dirty="0">
                <a:solidFill>
                  <a:srgbClr val="FFFF66"/>
                </a:solidFill>
              </a:rPr>
              <a:t> the </a:t>
            </a:r>
            <a:r>
              <a:rPr lang="en-GB" sz="2400" b="1" dirty="0">
                <a:solidFill>
                  <a:schemeClr val="bg2"/>
                </a:solidFill>
              </a:rPr>
              <a:t>danger</a:t>
            </a:r>
            <a:r>
              <a:rPr lang="en-GB" sz="2400" dirty="0">
                <a:solidFill>
                  <a:srgbClr val="FFFF66"/>
                </a:solidFill>
              </a:rPr>
              <a:t> of deliberate fire setting and the </a:t>
            </a:r>
            <a:r>
              <a:rPr lang="en-GB" sz="2400" b="1" dirty="0">
                <a:solidFill>
                  <a:schemeClr val="bg2"/>
                </a:solidFill>
              </a:rPr>
              <a:t>potential consequences</a:t>
            </a:r>
          </a:p>
        </p:txBody>
      </p:sp>
      <p:pic>
        <p:nvPicPr>
          <p:cNvPr id="7" name="Picture 6">
            <a:extLst>
              <a:ext uri="{FF2B5EF4-FFF2-40B4-BE49-F238E27FC236}">
                <a16:creationId xmlns:a16="http://schemas.microsoft.com/office/drawing/2014/main" id="{0D09B29E-FDCD-6D16-173D-2BCAC71E7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0151" y="5149688"/>
            <a:ext cx="1219202" cy="1219202"/>
          </a:xfrm>
          <a:prstGeom prst="rect">
            <a:avLst/>
          </a:prstGeom>
        </p:spPr>
      </p:pic>
      <p:pic>
        <p:nvPicPr>
          <p:cNvPr id="12" name="Picture 11">
            <a:extLst>
              <a:ext uri="{FF2B5EF4-FFF2-40B4-BE49-F238E27FC236}">
                <a16:creationId xmlns:a16="http://schemas.microsoft.com/office/drawing/2014/main" id="{9A125B0E-2215-0DD3-C73C-5CAA52B2E2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5656" y="1267710"/>
            <a:ext cx="1431906" cy="1154138"/>
          </a:xfrm>
          <a:prstGeom prst="rect">
            <a:avLst/>
          </a:prstGeom>
        </p:spPr>
      </p:pic>
      <p:pic>
        <p:nvPicPr>
          <p:cNvPr id="14" name="Picture 13">
            <a:extLst>
              <a:ext uri="{FF2B5EF4-FFF2-40B4-BE49-F238E27FC236}">
                <a16:creationId xmlns:a16="http://schemas.microsoft.com/office/drawing/2014/main" id="{7F9EDFC0-4E0F-495D-5ABA-4F59EB64E3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120" y="3135514"/>
            <a:ext cx="1656185" cy="1242139"/>
          </a:xfrm>
          <a:prstGeom prst="rect">
            <a:avLst/>
          </a:prstGeom>
        </p:spPr>
      </p:pic>
    </p:spTree>
    <p:extLst>
      <p:ext uri="{BB962C8B-B14F-4D97-AF65-F5344CB8AC3E}">
        <p14:creationId xmlns:p14="http://schemas.microsoft.com/office/powerpoint/2010/main" val="183031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4"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p:cNvSpPr txBox="1"/>
          <p:nvPr/>
        </p:nvSpPr>
        <p:spPr>
          <a:xfrm>
            <a:off x="2915816" y="260648"/>
            <a:ext cx="3672408" cy="6447919"/>
          </a:xfrm>
          <a:prstGeom prst="rect">
            <a:avLst/>
          </a:prstGeom>
          <a:noFill/>
        </p:spPr>
        <p:txBody>
          <a:bodyPr wrap="square" rtlCol="0">
            <a:spAutoFit/>
          </a:bodyPr>
          <a:lstStyle/>
          <a:p>
            <a:r>
              <a:rPr lang="en-GB" sz="41300" dirty="0">
                <a:solidFill>
                  <a:schemeClr val="accent4">
                    <a:lumMod val="60000"/>
                    <a:lumOff val="40000"/>
                  </a:schemeClr>
                </a:solidFill>
                <a:latin typeface="Arial Black" panose="020B0A04020102020204" pitchFamily="34" charset="0"/>
                <a:cs typeface="Aharoni" panose="02010803020104030203" pitchFamily="2" charset="-79"/>
              </a:rPr>
              <a:t>?</a:t>
            </a:r>
          </a:p>
        </p:txBody>
      </p:sp>
      <p:sp>
        <p:nvSpPr>
          <p:cNvPr id="2" name="Title 1"/>
          <p:cNvSpPr>
            <a:spLocks noGrp="1"/>
          </p:cNvSpPr>
          <p:nvPr>
            <p:ph type="title"/>
          </p:nvPr>
        </p:nvSpPr>
        <p:spPr>
          <a:xfrm>
            <a:off x="1259632" y="0"/>
            <a:ext cx="7696800" cy="864000"/>
          </a:xfrm>
        </p:spPr>
        <p:txBody>
          <a:bodyPr rIns="36000">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a:r>
              <a:rPr lang="en-GB" sz="4000" b="1" dirty="0">
                <a:ln>
                  <a:prstDash val="solid"/>
                </a:ln>
                <a:solidFill>
                  <a:schemeClr val="bg2"/>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Your ideas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935" y="2780929"/>
            <a:ext cx="3966322" cy="2619484"/>
          </a:xfrm>
          <a:prstGeom prst="rect">
            <a:avLst/>
          </a:prstGeom>
        </p:spPr>
      </p:pic>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52528" y="1420128"/>
            <a:ext cx="4078866" cy="2721600"/>
          </a:xfrm>
          <a:prstGeom prst="rect">
            <a:avLst/>
          </a:prstGeom>
        </p:spPr>
      </p:pic>
      <p:pic>
        <p:nvPicPr>
          <p:cNvPr id="23" name="Picture 2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23928" y="3371696"/>
            <a:ext cx="4724620" cy="2657599"/>
          </a:xfrm>
          <a:prstGeom prst="rect">
            <a:avLst/>
          </a:prstGeom>
        </p:spPr>
      </p:pic>
      <p:pic>
        <p:nvPicPr>
          <p:cNvPr id="24" name="Picture 2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91077" y="2204864"/>
            <a:ext cx="4082400" cy="2721600"/>
          </a:xfrm>
          <a:prstGeom prst="rect">
            <a:avLst/>
          </a:prstGeom>
        </p:spPr>
      </p:pic>
      <p:pic>
        <p:nvPicPr>
          <p:cNvPr id="25" name="Picture 2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6006" y="1052736"/>
            <a:ext cx="3626902" cy="2721600"/>
          </a:xfrm>
          <a:prstGeom prst="rect">
            <a:avLst/>
          </a:prstGeom>
        </p:spPr>
      </p:pic>
      <p:pic>
        <p:nvPicPr>
          <p:cNvPr id="26" name="Picture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051720" y="4248284"/>
            <a:ext cx="4002544" cy="2244879"/>
          </a:xfrm>
          <a:prstGeom prst="rect">
            <a:avLst/>
          </a:prstGeom>
        </p:spPr>
      </p:pic>
      <p:pic>
        <p:nvPicPr>
          <p:cNvPr id="8" name="Picture 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91077" y="44624"/>
            <a:ext cx="4089600" cy="2728434"/>
          </a:xfrm>
          <a:prstGeom prst="rect">
            <a:avLst/>
          </a:prstGeom>
        </p:spPr>
      </p:pic>
      <p:sp>
        <p:nvSpPr>
          <p:cNvPr id="5" name="TextBox 4"/>
          <p:cNvSpPr txBox="1"/>
          <p:nvPr/>
        </p:nvSpPr>
        <p:spPr>
          <a:xfrm>
            <a:off x="-25899" y="6296491"/>
            <a:ext cx="8797707" cy="461665"/>
          </a:xfrm>
          <a:prstGeom prst="rect">
            <a:avLst/>
          </a:prstGeom>
          <a:noFill/>
        </p:spPr>
        <p:txBody>
          <a:bodyPr wrap="square" rtlCol="0">
            <a:spAutoFit/>
          </a:bodyPr>
          <a:lstStyle/>
          <a:p>
            <a:pPr algn="r"/>
            <a:r>
              <a:rPr lang="en-GB" sz="2400" b="1" dirty="0">
                <a:solidFill>
                  <a:schemeClr val="bg2"/>
                </a:solidFill>
              </a:rPr>
              <a:t>A product or service using a business approach</a:t>
            </a:r>
          </a:p>
        </p:txBody>
      </p:sp>
    </p:spTree>
    <p:extLst>
      <p:ext uri="{BB962C8B-B14F-4D97-AF65-F5344CB8AC3E}">
        <p14:creationId xmlns:p14="http://schemas.microsoft.com/office/powerpoint/2010/main" val="108904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nodeType="afterEffect">
                                  <p:stCondLst>
                                    <p:cond delay="50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par>
                          <p:cTn id="28" fill="hold">
                            <p:stCondLst>
                              <p:cond delay="5500"/>
                            </p:stCondLst>
                            <p:childTnLst>
                              <p:par>
                                <p:cTn id="29" presetID="42" presetClass="entr" presetSubtype="0" fill="hold" nodeType="afterEffect">
                                  <p:stCondLst>
                                    <p:cond delay="50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par>
                          <p:cTn id="34" fill="hold">
                            <p:stCondLst>
                              <p:cond delay="7000"/>
                            </p:stCondLst>
                            <p:childTnLst>
                              <p:par>
                                <p:cTn id="35" presetID="42" presetClass="entr" presetSubtype="0" fill="hold" nodeType="afterEffect">
                                  <p:stCondLst>
                                    <p:cond delay="50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cTn>
                              </p:par>
                            </p:childTnLst>
                          </p:cTn>
                        </p:par>
                        <p:par>
                          <p:cTn id="40" fill="hold">
                            <p:stCondLst>
                              <p:cond delay="8500"/>
                            </p:stCondLst>
                            <p:childTnLst>
                              <p:par>
                                <p:cTn id="41" presetID="42" presetClass="entr" presetSubtype="0" fill="hold" nodeType="afterEffect">
                                  <p:stCondLst>
                                    <p:cond delay="50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000"/>
                                        <p:tgtEl>
                                          <p:spTgt spid="26"/>
                                        </p:tgtEl>
                                      </p:cBhvr>
                                    </p:animEffect>
                                    <p:anim calcmode="lin" valueType="num">
                                      <p:cBhvr>
                                        <p:cTn id="44" dur="1000" fill="hold"/>
                                        <p:tgtEl>
                                          <p:spTgt spid="26"/>
                                        </p:tgtEl>
                                        <p:attrNameLst>
                                          <p:attrName>ppt_x</p:attrName>
                                        </p:attrNameLst>
                                      </p:cBhvr>
                                      <p:tavLst>
                                        <p:tav tm="0">
                                          <p:val>
                                            <p:strVal val="#ppt_x"/>
                                          </p:val>
                                        </p:tav>
                                        <p:tav tm="100000">
                                          <p:val>
                                            <p:strVal val="#ppt_x"/>
                                          </p:val>
                                        </p:tav>
                                      </p:tavLst>
                                    </p:anim>
                                    <p:anim calcmode="lin" valueType="num">
                                      <p:cBhvr>
                                        <p:cTn id="4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59632" y="0"/>
            <a:ext cx="7696800" cy="864000"/>
          </a:xfrm>
          <a:prstGeom prst="rect">
            <a:avLst/>
          </a:prstGeom>
          <a:noFill/>
        </p:spPr>
        <p:txBody>
          <a:bodyPr wrap="square" rIns="36000" anchor="ctr" anchorCtr="0">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eaLnBrk="0" hangingPunct="0">
              <a:defRPr/>
            </a:pPr>
            <a:r>
              <a:rPr lang="en-US" sz="4000" b="1" dirty="0">
                <a:ln>
                  <a:prstDash val="solid"/>
                </a:ln>
                <a:solidFill>
                  <a:schemeClr val="bg2"/>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Previous Winners</a:t>
            </a:r>
          </a:p>
        </p:txBody>
      </p:sp>
      <p:sp>
        <p:nvSpPr>
          <p:cNvPr id="2" name="TextBox 1">
            <a:extLst>
              <a:ext uri="{FF2B5EF4-FFF2-40B4-BE49-F238E27FC236}">
                <a16:creationId xmlns:a16="http://schemas.microsoft.com/office/drawing/2014/main" id="{C53FA508-D822-4D30-BCF1-21247728120A}"/>
              </a:ext>
            </a:extLst>
          </p:cNvPr>
          <p:cNvSpPr txBox="1"/>
          <p:nvPr/>
        </p:nvSpPr>
        <p:spPr>
          <a:xfrm>
            <a:off x="555464" y="1582340"/>
            <a:ext cx="8033072" cy="369331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200" dirty="0">
                <a:solidFill>
                  <a:schemeClr val="bg1">
                    <a:lumMod val="60000"/>
                    <a:lumOff val="40000"/>
                  </a:schemeClr>
                </a:solidFill>
              </a:rPr>
              <a:t>Card Game </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Graffiti Art </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Snapchat filter </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Primary school story booklet </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Purple Bow Day </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Talking Lampposts</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One Punch Kills t-shirt </a:t>
            </a:r>
          </a:p>
          <a:p>
            <a:pPr marL="285750" indent="-285750">
              <a:spcAft>
                <a:spcPts val="600"/>
              </a:spcAft>
              <a:buFont typeface="Arial" panose="020B0604020202020204" pitchFamily="34" charset="0"/>
              <a:buChar char="•"/>
            </a:pPr>
            <a:r>
              <a:rPr lang="en-GB" sz="2200" dirty="0">
                <a:solidFill>
                  <a:schemeClr val="bg1">
                    <a:lumMod val="60000"/>
                    <a:lumOff val="40000"/>
                  </a:schemeClr>
                </a:solidFill>
              </a:rPr>
              <a:t>Wheelie bin stickers </a:t>
            </a:r>
          </a:p>
          <a:p>
            <a:pPr marL="285750" indent="-285750">
              <a:buFont typeface="Arial" panose="020B0604020202020204" pitchFamily="34" charset="0"/>
              <a:buChar char="•"/>
            </a:pPr>
            <a:endParaRPr lang="en-GB" dirty="0">
              <a:solidFill>
                <a:schemeClr val="bg1">
                  <a:lumMod val="60000"/>
                  <a:lumOff val="40000"/>
                </a:schemeClr>
              </a:solidFill>
            </a:endParaRPr>
          </a:p>
        </p:txBody>
      </p:sp>
      <p:sp>
        <p:nvSpPr>
          <p:cNvPr id="4" name="TextBox 3">
            <a:extLst>
              <a:ext uri="{FF2B5EF4-FFF2-40B4-BE49-F238E27FC236}">
                <a16:creationId xmlns:a16="http://schemas.microsoft.com/office/drawing/2014/main" id="{2A07B8A8-1112-466D-A7A3-993D0EA04AC8}"/>
              </a:ext>
            </a:extLst>
          </p:cNvPr>
          <p:cNvSpPr txBox="1"/>
          <p:nvPr/>
        </p:nvSpPr>
        <p:spPr>
          <a:xfrm>
            <a:off x="791580" y="5589240"/>
            <a:ext cx="7560840" cy="584775"/>
          </a:xfrm>
          <a:prstGeom prst="rect">
            <a:avLst/>
          </a:prstGeom>
          <a:noFill/>
        </p:spPr>
        <p:txBody>
          <a:bodyPr wrap="square" rtlCol="0">
            <a:spAutoFit/>
          </a:bodyPr>
          <a:lstStyle/>
          <a:p>
            <a:r>
              <a:rPr lang="en-GB" sz="3200" b="1" dirty="0">
                <a:solidFill>
                  <a:schemeClr val="bg1">
                    <a:lumMod val="60000"/>
                    <a:lumOff val="40000"/>
                  </a:schemeClr>
                </a:solidFill>
              </a:rPr>
              <a:t>Think bigger and better</a:t>
            </a:r>
          </a:p>
        </p:txBody>
      </p:sp>
    </p:spTree>
    <p:extLst>
      <p:ext uri="{BB962C8B-B14F-4D97-AF65-F5344CB8AC3E}">
        <p14:creationId xmlns:p14="http://schemas.microsoft.com/office/powerpoint/2010/main" val="376082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FD7356-6493-CB16-BE4B-3F562C2F25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592" y="996692"/>
            <a:ext cx="4074842" cy="2720340"/>
          </a:xfrm>
          <a:prstGeom prst="ellipse">
            <a:avLst/>
          </a:prstGeom>
          <a:ln>
            <a:noFill/>
          </a:ln>
          <a:effectLst>
            <a:softEdge rad="112500"/>
          </a:effectLst>
        </p:spPr>
      </p:pic>
      <p:sp>
        <p:nvSpPr>
          <p:cNvPr id="12" name="TextBox 11"/>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Safe Fires</a:t>
            </a:r>
          </a:p>
        </p:txBody>
      </p:sp>
      <p:sp>
        <p:nvSpPr>
          <p:cNvPr id="5" name="TextBox 4">
            <a:extLst>
              <a:ext uri="{FF2B5EF4-FFF2-40B4-BE49-F238E27FC236}">
                <a16:creationId xmlns:a16="http://schemas.microsoft.com/office/drawing/2014/main" id="{67BB6D31-2FF0-47F1-0481-FD81553F2AA0}"/>
              </a:ext>
            </a:extLst>
          </p:cNvPr>
          <p:cNvSpPr txBox="1"/>
          <p:nvPr/>
        </p:nvSpPr>
        <p:spPr>
          <a:xfrm>
            <a:off x="457475" y="6063679"/>
            <a:ext cx="7998461" cy="584775"/>
          </a:xfrm>
          <a:prstGeom prst="rect">
            <a:avLst/>
          </a:prstGeom>
          <a:noFill/>
        </p:spPr>
        <p:txBody>
          <a:bodyPr wrap="square" rtlCol="0">
            <a:spAutoFit/>
          </a:bodyPr>
          <a:lstStyle/>
          <a:p>
            <a:pPr algn="ctr"/>
            <a:r>
              <a:rPr lang="en-GB" sz="2400" b="1" dirty="0">
                <a:solidFill>
                  <a:schemeClr val="bg2"/>
                </a:solidFill>
                <a:latin typeface="Verdana" panose="020B0604030504040204" pitchFamily="34" charset="0"/>
                <a:ea typeface="Verdana" panose="020B0604030504040204" pitchFamily="34" charset="0"/>
                <a:cs typeface="Verdana" panose="020B0604030504040204" pitchFamily="34" charset="0"/>
              </a:rPr>
              <a:t>These are all </a:t>
            </a:r>
            <a:r>
              <a:rPr lang="en-GB" sz="3200" b="1" dirty="0">
                <a:solidFill>
                  <a:schemeClr val="bg2"/>
                </a:solidFill>
                <a:latin typeface="Verdana" panose="020B0604030504040204" pitchFamily="34" charset="0"/>
                <a:ea typeface="Verdana" panose="020B0604030504040204" pitchFamily="34" charset="0"/>
                <a:cs typeface="Verdana" panose="020B0604030504040204" pitchFamily="34" charset="0"/>
              </a:rPr>
              <a:t>Controlled</a:t>
            </a:r>
            <a:r>
              <a:rPr lang="en-GB" sz="2400" b="1" dirty="0">
                <a:solidFill>
                  <a:schemeClr val="bg2"/>
                </a:solidFill>
                <a:latin typeface="Verdana" panose="020B0604030504040204" pitchFamily="34" charset="0"/>
                <a:ea typeface="Verdana" panose="020B0604030504040204" pitchFamily="34" charset="0"/>
                <a:cs typeface="Verdana" panose="020B0604030504040204" pitchFamily="34" charset="0"/>
              </a:rPr>
              <a:t> Fires</a:t>
            </a:r>
            <a:endParaRPr lang="en-GB" sz="2000" dirty="0">
              <a:solidFill>
                <a:schemeClr val="bg2"/>
              </a:solidFill>
              <a:latin typeface="Verdana" panose="020B0604030504040204" pitchFamily="34" charset="0"/>
              <a:ea typeface="Verdana" panose="020B0604030504040204" pitchFamily="34" charset="0"/>
              <a:cs typeface="Verdana" panose="020B0604030504040204" pitchFamily="34" charset="0"/>
            </a:endParaRPr>
          </a:p>
        </p:txBody>
      </p:sp>
      <p:sp>
        <p:nvSpPr>
          <p:cNvPr id="8" name="Oval 7">
            <a:extLst>
              <a:ext uri="{FF2B5EF4-FFF2-40B4-BE49-F238E27FC236}">
                <a16:creationId xmlns:a16="http://schemas.microsoft.com/office/drawing/2014/main" id="{DC39C470-B20E-ABF8-02DD-F029F221241B}"/>
              </a:ext>
            </a:extLst>
          </p:cNvPr>
          <p:cNvSpPr/>
          <p:nvPr/>
        </p:nvSpPr>
        <p:spPr>
          <a:xfrm>
            <a:off x="1625659" y="831927"/>
            <a:ext cx="2304256" cy="873864"/>
          </a:xfrm>
          <a:prstGeom prst="ellipse">
            <a:avLst/>
          </a:prstGeom>
          <a:gradFill>
            <a:gsLst>
              <a:gs pos="94000">
                <a:srgbClr val="A02207"/>
              </a:gs>
              <a:gs pos="39080">
                <a:srgbClr val="FCDBB2"/>
              </a:gs>
              <a:gs pos="76000">
                <a:srgbClr val="EE6B0B"/>
              </a:gs>
              <a:gs pos="5600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Natural Home Fire</a:t>
            </a:r>
          </a:p>
        </p:txBody>
      </p:sp>
      <p:pic>
        <p:nvPicPr>
          <p:cNvPr id="14" name="Picture 13">
            <a:extLst>
              <a:ext uri="{FF2B5EF4-FFF2-40B4-BE49-F238E27FC236}">
                <a16:creationId xmlns:a16="http://schemas.microsoft.com/office/drawing/2014/main" id="{C79C6BEF-C5C4-601D-B537-7FBB7A1C6B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1064895"/>
            <a:ext cx="4085325" cy="2916922"/>
          </a:xfrm>
          <a:prstGeom prst="ellipse">
            <a:avLst/>
          </a:prstGeom>
          <a:ln>
            <a:noFill/>
          </a:ln>
          <a:effectLst>
            <a:softEdge rad="112500"/>
          </a:effectLst>
        </p:spPr>
      </p:pic>
      <p:sp>
        <p:nvSpPr>
          <p:cNvPr id="16" name="Oval 15">
            <a:extLst>
              <a:ext uri="{FF2B5EF4-FFF2-40B4-BE49-F238E27FC236}">
                <a16:creationId xmlns:a16="http://schemas.microsoft.com/office/drawing/2014/main" id="{E44DBD7F-0EE1-625A-D1CD-93AF7CA5A4CD}"/>
              </a:ext>
            </a:extLst>
          </p:cNvPr>
          <p:cNvSpPr/>
          <p:nvPr/>
        </p:nvSpPr>
        <p:spPr>
          <a:xfrm>
            <a:off x="5095666" y="996692"/>
            <a:ext cx="2592287" cy="873864"/>
          </a:xfrm>
          <a:prstGeom prst="ellipse">
            <a:avLst/>
          </a:prstGeom>
          <a:gradFill>
            <a:gsLst>
              <a:gs pos="94000">
                <a:srgbClr val="A02207"/>
              </a:gs>
              <a:gs pos="39080">
                <a:srgbClr val="FCDBB2"/>
              </a:gs>
              <a:gs pos="76000">
                <a:srgbClr val="EE6B0B"/>
              </a:gs>
              <a:gs pos="5600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Scout/Guide Camp Fire</a:t>
            </a:r>
          </a:p>
        </p:txBody>
      </p:sp>
      <p:pic>
        <p:nvPicPr>
          <p:cNvPr id="24" name="Picture 23">
            <a:extLst>
              <a:ext uri="{FF2B5EF4-FFF2-40B4-BE49-F238E27FC236}">
                <a16:creationId xmlns:a16="http://schemas.microsoft.com/office/drawing/2014/main" id="{1E716614-212E-1BC9-20A6-E246579AFF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496" y="2924944"/>
            <a:ext cx="3816424" cy="2544282"/>
          </a:xfrm>
          <a:prstGeom prst="ellipse">
            <a:avLst/>
          </a:prstGeom>
          <a:ln>
            <a:noFill/>
          </a:ln>
          <a:effectLst>
            <a:softEdge rad="112500"/>
          </a:effectLst>
        </p:spPr>
      </p:pic>
      <p:sp>
        <p:nvSpPr>
          <p:cNvPr id="25" name="Oval 24">
            <a:extLst>
              <a:ext uri="{FF2B5EF4-FFF2-40B4-BE49-F238E27FC236}">
                <a16:creationId xmlns:a16="http://schemas.microsoft.com/office/drawing/2014/main" id="{2B55D0A4-0D7C-0879-3B8C-FA7ABC4A163B}"/>
              </a:ext>
            </a:extLst>
          </p:cNvPr>
          <p:cNvSpPr/>
          <p:nvPr/>
        </p:nvSpPr>
        <p:spPr>
          <a:xfrm>
            <a:off x="867313" y="4936185"/>
            <a:ext cx="2304256" cy="709098"/>
          </a:xfrm>
          <a:prstGeom prst="ellipse">
            <a:avLst/>
          </a:prstGeom>
          <a:gradFill>
            <a:gsLst>
              <a:gs pos="94000">
                <a:srgbClr val="A02207"/>
              </a:gs>
              <a:gs pos="39080">
                <a:srgbClr val="FCDBB2"/>
              </a:gs>
              <a:gs pos="76000">
                <a:srgbClr val="EE6B0B"/>
              </a:gs>
              <a:gs pos="5600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Patio Fire Pit</a:t>
            </a:r>
          </a:p>
        </p:txBody>
      </p:sp>
      <p:pic>
        <p:nvPicPr>
          <p:cNvPr id="30" name="Picture 29">
            <a:extLst>
              <a:ext uri="{FF2B5EF4-FFF2-40B4-BE49-F238E27FC236}">
                <a16:creationId xmlns:a16="http://schemas.microsoft.com/office/drawing/2014/main" id="{5D307D40-3C50-5027-29D4-EF8BEC68A62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92083" y="3356992"/>
            <a:ext cx="4773125" cy="2684883"/>
          </a:xfrm>
          <a:prstGeom prst="ellipse">
            <a:avLst/>
          </a:prstGeom>
          <a:ln>
            <a:noFill/>
          </a:ln>
          <a:effectLst>
            <a:softEdge rad="112500"/>
          </a:effectLst>
        </p:spPr>
      </p:pic>
      <p:sp>
        <p:nvSpPr>
          <p:cNvPr id="28" name="Oval 27">
            <a:extLst>
              <a:ext uri="{FF2B5EF4-FFF2-40B4-BE49-F238E27FC236}">
                <a16:creationId xmlns:a16="http://schemas.microsoft.com/office/drawing/2014/main" id="{C1FCC617-D199-600E-5AE6-3B74B52EE4AE}"/>
              </a:ext>
            </a:extLst>
          </p:cNvPr>
          <p:cNvSpPr/>
          <p:nvPr/>
        </p:nvSpPr>
        <p:spPr>
          <a:xfrm>
            <a:off x="6065038" y="5032294"/>
            <a:ext cx="2592287" cy="873864"/>
          </a:xfrm>
          <a:prstGeom prst="ellipse">
            <a:avLst/>
          </a:prstGeom>
          <a:gradFill>
            <a:gsLst>
              <a:gs pos="94000">
                <a:srgbClr val="A02207"/>
              </a:gs>
              <a:gs pos="39080">
                <a:srgbClr val="FCDBB2"/>
              </a:gs>
              <a:gs pos="76000">
                <a:srgbClr val="EE6B0B"/>
              </a:gs>
              <a:gs pos="5600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BBQ</a:t>
            </a:r>
          </a:p>
        </p:txBody>
      </p:sp>
      <p:pic>
        <p:nvPicPr>
          <p:cNvPr id="32" name="Picture 31">
            <a:extLst>
              <a:ext uri="{FF2B5EF4-FFF2-40B4-BE49-F238E27FC236}">
                <a16:creationId xmlns:a16="http://schemas.microsoft.com/office/drawing/2014/main" id="{C1AC3472-F0F2-9669-F5CF-2E8D01514BA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812509" y="2470354"/>
            <a:ext cx="5288391" cy="2838304"/>
          </a:xfrm>
          <a:prstGeom prst="ellipse">
            <a:avLst/>
          </a:prstGeom>
          <a:ln>
            <a:noFill/>
          </a:ln>
          <a:effectLst>
            <a:softEdge rad="112500"/>
          </a:effectLst>
        </p:spPr>
      </p:pic>
      <p:sp>
        <p:nvSpPr>
          <p:cNvPr id="33" name="Oval 32">
            <a:extLst>
              <a:ext uri="{FF2B5EF4-FFF2-40B4-BE49-F238E27FC236}">
                <a16:creationId xmlns:a16="http://schemas.microsoft.com/office/drawing/2014/main" id="{468D3AD2-11CD-1ACE-F7AB-177677EF60F8}"/>
              </a:ext>
            </a:extLst>
          </p:cNvPr>
          <p:cNvSpPr/>
          <p:nvPr/>
        </p:nvSpPr>
        <p:spPr>
          <a:xfrm>
            <a:off x="3200787" y="2378298"/>
            <a:ext cx="2592287" cy="873864"/>
          </a:xfrm>
          <a:prstGeom prst="ellipse">
            <a:avLst/>
          </a:prstGeom>
          <a:gradFill>
            <a:gsLst>
              <a:gs pos="94000">
                <a:srgbClr val="A02207"/>
              </a:gs>
              <a:gs pos="39080">
                <a:srgbClr val="FCDBB2"/>
              </a:gs>
              <a:gs pos="76000">
                <a:srgbClr val="EE6B0B"/>
              </a:gs>
              <a:gs pos="5600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Bonfire Night</a:t>
            </a:r>
          </a:p>
        </p:txBody>
      </p:sp>
    </p:spTree>
    <p:extLst>
      <p:ext uri="{BB962C8B-B14F-4D97-AF65-F5344CB8AC3E}">
        <p14:creationId xmlns:p14="http://schemas.microsoft.com/office/powerpoint/2010/main" val="213623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8" grpId="0" animBg="1"/>
      <p:bldP spid="16" grpId="0" animBg="1"/>
      <p:bldP spid="25" grpId="0" animBg="1"/>
      <p:bldP spid="28" grpId="0" animBg="1"/>
      <p:bldP spid="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96800" cy="864000"/>
          </a:xfrm>
        </p:spPr>
        <p:txBody>
          <a:bodyPr rIns="36000">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a:r>
              <a:rPr lang="en-GB" sz="4000" b="1" dirty="0">
                <a:ln>
                  <a:prstDash val="solid"/>
                </a:ln>
                <a:solidFill>
                  <a:schemeClr val="bg2"/>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What’s in it for me?</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375466"/>
            <a:ext cx="9108504" cy="5149878"/>
          </a:xfrm>
          <a:prstGeom prst="rect">
            <a:avLst/>
          </a:prstGeom>
        </p:spPr>
      </p:pic>
      <p:sp>
        <p:nvSpPr>
          <p:cNvPr id="6" name="Rectangle 5"/>
          <p:cNvSpPr/>
          <p:nvPr/>
        </p:nvSpPr>
        <p:spPr>
          <a:xfrm>
            <a:off x="0" y="1375465"/>
            <a:ext cx="4572000" cy="2609637"/>
          </a:xfrm>
          <a:prstGeom prst="rect">
            <a:avLst/>
          </a:prstGeom>
          <a:gradFill flip="none" rotWithShape="1">
            <a:gsLst>
              <a:gs pos="15000">
                <a:srgbClr val="F68B0D"/>
              </a:gs>
              <a:gs pos="64000">
                <a:srgbClr val="B81806"/>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2"/>
                </a:solidFill>
                <a:latin typeface="Segoe UI" panose="020B0502040204020203" pitchFamily="34" charset="0"/>
                <a:ea typeface="Segoe UI" panose="020B0502040204020203" pitchFamily="34" charset="0"/>
                <a:cs typeface="Segoe UI" panose="020B0502040204020203" pitchFamily="34" charset="0"/>
              </a:rPr>
              <a:t>Gain Personal Skills</a:t>
            </a:r>
          </a:p>
          <a:p>
            <a:pPr algn="ctr"/>
            <a:r>
              <a:rPr lang="en-GB" dirty="0">
                <a:solidFill>
                  <a:schemeClr val="bg2"/>
                </a:solidFill>
                <a:latin typeface="Segoe UI" panose="020B0502040204020203" pitchFamily="34" charset="0"/>
                <a:ea typeface="Segoe UI" panose="020B0502040204020203" pitchFamily="34" charset="0"/>
                <a:cs typeface="Segoe UI" panose="020B0502040204020203" pitchFamily="34" charset="0"/>
              </a:rPr>
              <a:t>product design, teamwork, business development, research, add to CV</a:t>
            </a:r>
          </a:p>
        </p:txBody>
      </p:sp>
      <p:sp>
        <p:nvSpPr>
          <p:cNvPr id="8" name="Rectangle 7"/>
          <p:cNvSpPr/>
          <p:nvPr/>
        </p:nvSpPr>
        <p:spPr>
          <a:xfrm>
            <a:off x="4572000" y="1375464"/>
            <a:ext cx="4572000" cy="2610000"/>
          </a:xfrm>
          <a:prstGeom prst="rect">
            <a:avLst/>
          </a:prstGeom>
          <a:gradFill flip="none" rotWithShape="1">
            <a:gsLst>
              <a:gs pos="50000">
                <a:srgbClr val="B81806"/>
              </a:gs>
              <a:gs pos="15000">
                <a:srgbClr val="F68B0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2"/>
                </a:solidFill>
                <a:latin typeface="Segoe UI" panose="020B0502040204020203" pitchFamily="34" charset="0"/>
                <a:ea typeface="Segoe UI" panose="020B0502040204020203" pitchFamily="34" charset="0"/>
                <a:cs typeface="Segoe UI" panose="020B0502040204020203" pitchFamily="34" charset="0"/>
              </a:rPr>
              <a:t>Valuable Life Skills</a:t>
            </a:r>
          </a:p>
          <a:p>
            <a:pPr algn="ctr"/>
            <a:r>
              <a:rPr lang="en-GB" dirty="0">
                <a:solidFill>
                  <a:schemeClr val="bg2"/>
                </a:solidFill>
                <a:latin typeface="Segoe UI" panose="020B0502040204020203" pitchFamily="34" charset="0"/>
                <a:ea typeface="Segoe UI" panose="020B0502040204020203" pitchFamily="34" charset="0"/>
                <a:cs typeface="Segoe UI" panose="020B0502040204020203" pitchFamily="34" charset="0"/>
              </a:rPr>
              <a:t>to stay safe and protect others</a:t>
            </a:r>
          </a:p>
          <a:p>
            <a:pPr algn="ctr"/>
            <a:r>
              <a:rPr lang="en-GB" dirty="0">
                <a:solidFill>
                  <a:schemeClr val="bg2"/>
                </a:solidFill>
                <a:latin typeface="Segoe UI" panose="020B0502040204020203" pitchFamily="34" charset="0"/>
                <a:ea typeface="Segoe UI" panose="020B0502040204020203" pitchFamily="34" charset="0"/>
                <a:cs typeface="Segoe UI" panose="020B0502040204020203" pitchFamily="34" charset="0"/>
              </a:rPr>
              <a:t>increased understanding and awareness </a:t>
            </a:r>
          </a:p>
        </p:txBody>
      </p:sp>
      <p:sp>
        <p:nvSpPr>
          <p:cNvPr id="9" name="Rectangle 8"/>
          <p:cNvSpPr/>
          <p:nvPr/>
        </p:nvSpPr>
        <p:spPr>
          <a:xfrm>
            <a:off x="2880320" y="3950405"/>
            <a:ext cx="3275856" cy="2916000"/>
          </a:xfrm>
          <a:prstGeom prst="rect">
            <a:avLst/>
          </a:prstGeom>
          <a:gradFill>
            <a:gsLst>
              <a:gs pos="49000">
                <a:srgbClr val="A02207"/>
              </a:gs>
              <a:gs pos="8000">
                <a:srgbClr val="EE6B0B"/>
              </a:gs>
              <a:gs pos="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2"/>
                </a:solidFill>
                <a:latin typeface="Segoe UI" panose="020B0502040204020203" pitchFamily="34" charset="0"/>
                <a:ea typeface="Segoe UI" panose="020B0502040204020203" pitchFamily="34" charset="0"/>
                <a:cs typeface="Segoe UI" panose="020B0502040204020203" pitchFamily="34" charset="0"/>
              </a:rPr>
              <a:t>World of Work Experience</a:t>
            </a:r>
          </a:p>
          <a:p>
            <a:pPr algn="ctr"/>
            <a:r>
              <a:rPr lang="en-GB" dirty="0">
                <a:solidFill>
                  <a:schemeClr val="bg2"/>
                </a:solidFill>
                <a:latin typeface="Segoe UI" panose="020B0502040204020203" pitchFamily="34" charset="0"/>
                <a:ea typeface="Segoe UI" panose="020B0502040204020203" pitchFamily="34" charset="0"/>
                <a:cs typeface="Segoe UI" panose="020B0502040204020203" pitchFamily="34" charset="0"/>
              </a:rPr>
              <a:t>And semi-finals Police Headquarters</a:t>
            </a:r>
          </a:p>
        </p:txBody>
      </p:sp>
      <p:sp>
        <p:nvSpPr>
          <p:cNvPr id="10" name="Rectangle 9"/>
          <p:cNvSpPr/>
          <p:nvPr/>
        </p:nvSpPr>
        <p:spPr>
          <a:xfrm>
            <a:off x="6030000" y="3950405"/>
            <a:ext cx="3114000" cy="2916000"/>
          </a:xfrm>
          <a:prstGeom prst="rect">
            <a:avLst/>
          </a:prstGeom>
          <a:gradFill>
            <a:gsLst>
              <a:gs pos="49000">
                <a:srgbClr val="A02207"/>
              </a:gs>
              <a:gs pos="8000">
                <a:srgbClr val="EE6B0B"/>
              </a:gs>
              <a:gs pos="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2"/>
                </a:solidFill>
                <a:latin typeface="Segoe UI" panose="020B0502040204020203" pitchFamily="34" charset="0"/>
                <a:ea typeface="Segoe UI" panose="020B0502040204020203" pitchFamily="34" charset="0"/>
                <a:cs typeface="Segoe UI" panose="020B0502040204020203" pitchFamily="34" charset="0"/>
              </a:rPr>
              <a:t>Dragons Den Grand Final</a:t>
            </a:r>
          </a:p>
          <a:p>
            <a:pPr algn="ctr"/>
            <a:r>
              <a:rPr lang="en-GB" dirty="0">
                <a:solidFill>
                  <a:schemeClr val="bg2"/>
                </a:solidFill>
                <a:latin typeface="Segoe UI" panose="020B0502040204020203" pitchFamily="34" charset="0"/>
                <a:ea typeface="Segoe UI" panose="020B0502040204020203" pitchFamily="34" charset="0"/>
                <a:cs typeface="Segoe UI" panose="020B0502040204020203" pitchFamily="34" charset="0"/>
              </a:rPr>
              <a:t>Best 8 teams countywide</a:t>
            </a:r>
          </a:p>
        </p:txBody>
      </p:sp>
      <p:sp>
        <p:nvSpPr>
          <p:cNvPr id="11" name="Rectangle 10"/>
          <p:cNvSpPr/>
          <p:nvPr/>
        </p:nvSpPr>
        <p:spPr>
          <a:xfrm>
            <a:off x="-1016" y="3950405"/>
            <a:ext cx="2916832" cy="2916000"/>
          </a:xfrm>
          <a:prstGeom prst="rect">
            <a:avLst/>
          </a:prstGeom>
          <a:gradFill>
            <a:gsLst>
              <a:gs pos="49000">
                <a:srgbClr val="A02207"/>
              </a:gs>
              <a:gs pos="8000">
                <a:srgbClr val="EE6B0B"/>
              </a:gs>
              <a:gs pos="0">
                <a:srgbClr val="F68B0D"/>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2"/>
                </a:solidFill>
                <a:latin typeface="Segoe UI" panose="020B0502040204020203" pitchFamily="34" charset="0"/>
                <a:ea typeface="Segoe UI" panose="020B0502040204020203" pitchFamily="34" charset="0"/>
                <a:cs typeface="Segoe UI" panose="020B0502040204020203" pitchFamily="34" charset="0"/>
              </a:rPr>
              <a:t>Contribute to the safety of our County</a:t>
            </a:r>
          </a:p>
        </p:txBody>
      </p:sp>
      <p:sp>
        <p:nvSpPr>
          <p:cNvPr id="12" name="Rectangle 11"/>
          <p:cNvSpPr/>
          <p:nvPr/>
        </p:nvSpPr>
        <p:spPr>
          <a:xfrm>
            <a:off x="0" y="3429000"/>
            <a:ext cx="9144000" cy="1080120"/>
          </a:xfrm>
          <a:prstGeom prst="rect">
            <a:avLst/>
          </a:prstGeom>
          <a:gradFill>
            <a:gsLst>
              <a:gs pos="60678">
                <a:srgbClr val="F68B0D"/>
              </a:gs>
              <a:gs pos="33690">
                <a:srgbClr val="F68B0D"/>
              </a:gs>
              <a:gs pos="5000">
                <a:srgbClr val="B81806"/>
              </a:gs>
              <a:gs pos="100000">
                <a:srgbClr val="B8180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bg2"/>
                </a:solidFill>
                <a:latin typeface="Segoe UI" panose="020B0502040204020203" pitchFamily="34" charset="0"/>
                <a:ea typeface="Segoe UI" panose="020B0502040204020203" pitchFamily="34" charset="0"/>
                <a:cs typeface="Segoe UI" panose="020B0502040204020203" pitchFamily="34" charset="0"/>
              </a:rPr>
              <a:t>Have Fun!</a:t>
            </a:r>
          </a:p>
        </p:txBody>
      </p:sp>
    </p:spTree>
    <p:extLst>
      <p:ext uri="{BB962C8B-B14F-4D97-AF65-F5344CB8AC3E}">
        <p14:creationId xmlns:p14="http://schemas.microsoft.com/office/powerpoint/2010/main" val="76214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1+#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1+#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259632" y="0"/>
            <a:ext cx="7697362" cy="864096"/>
          </a:xfrm>
        </p:spPr>
        <p:txBody>
          <a:bodyPr>
            <a:no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a:r>
              <a:rPr lang="en-US" altLang="en-US" sz="4000" b="1" dirty="0">
                <a:ln>
                  <a:prstDash val="solid"/>
                </a:ln>
                <a:solidFill>
                  <a:schemeClr val="bg2"/>
                </a:solidFill>
                <a:effectLst>
                  <a:outerShdw blurRad="88000" dist="50800" dir="5040000" algn="tl">
                    <a:schemeClr val="accent4">
                      <a:tint val="80000"/>
                      <a:satMod val="250000"/>
                      <a:alpha val="45000"/>
                    </a:schemeClr>
                  </a:outerShdw>
                </a:effectLst>
                <a:latin typeface="Verdana" panose="020B0604030504040204" pitchFamily="34" charset="0"/>
                <a:ea typeface="Verdana" panose="020B0604030504040204" pitchFamily="34" charset="0"/>
                <a:cs typeface="Verdana" panose="020B0604030504040204" pitchFamily="34" charset="0"/>
              </a:rPr>
              <a:t>Get involved </a:t>
            </a:r>
          </a:p>
        </p:txBody>
      </p:sp>
      <p:pic>
        <p:nvPicPr>
          <p:cNvPr id="2" name="Picture 1">
            <a:extLst>
              <a:ext uri="{FF2B5EF4-FFF2-40B4-BE49-F238E27FC236}">
                <a16:creationId xmlns:a16="http://schemas.microsoft.com/office/drawing/2014/main" id="{C314A9AB-464D-4E9C-AFFE-BE5964B0F874}"/>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0" y="1277064"/>
            <a:ext cx="9144000" cy="5608320"/>
          </a:xfrm>
          <a:prstGeom prst="rect">
            <a:avLst/>
          </a:prstGeom>
          <a:effectLst>
            <a:outerShdw blurRad="50800" dist="50800" dir="5400000" algn="ctr" rotWithShape="0">
              <a:srgbClr val="000000"/>
            </a:outerShdw>
          </a:effectLst>
        </p:spPr>
      </p:pic>
      <p:sp>
        <p:nvSpPr>
          <p:cNvPr id="11268" name="Content Placeholder 1"/>
          <p:cNvSpPr>
            <a:spLocks noGrp="1"/>
          </p:cNvSpPr>
          <p:nvPr>
            <p:ph idx="1"/>
          </p:nvPr>
        </p:nvSpPr>
        <p:spPr>
          <a:xfrm>
            <a:off x="628650" y="1825624"/>
            <a:ext cx="7903790" cy="4699719"/>
          </a:xfrm>
          <a:solidFill>
            <a:srgbClr val="000000">
              <a:alpha val="34118"/>
            </a:srgbClr>
          </a:solidFill>
        </p:spPr>
        <p:txBody>
          <a:bodyPr>
            <a:normAutofit fontScale="62500" lnSpcReduction="20000"/>
          </a:bodyPr>
          <a:lstStyle/>
          <a:p>
            <a:pPr>
              <a:buFont typeface="Arial" charset="0"/>
              <a:buNone/>
            </a:pPr>
            <a:endParaRPr lang="en-US" altLang="en-US" sz="1400" dirty="0"/>
          </a:p>
          <a:p>
            <a:pPr algn="ctr">
              <a:lnSpc>
                <a:spcPct val="120000"/>
              </a:lnSpc>
              <a:spcAft>
                <a:spcPts val="1200"/>
              </a:spcAft>
              <a:buFont typeface="Arial" charset="0"/>
              <a:buNone/>
            </a:pPr>
            <a:r>
              <a:rPr lang="en-US" altLang="en-US" sz="5900" b="1" dirty="0">
                <a:solidFill>
                  <a:schemeClr val="bg2"/>
                </a:solidFill>
                <a:latin typeface="Verdana" pitchFamily="34" charset="0"/>
              </a:rPr>
              <a:t>Take up the challenge!</a:t>
            </a:r>
          </a:p>
          <a:p>
            <a:pPr marL="0" indent="0" algn="ctr">
              <a:lnSpc>
                <a:spcPct val="120000"/>
              </a:lnSpc>
              <a:spcAft>
                <a:spcPts val="600"/>
              </a:spcAft>
              <a:buNone/>
            </a:pPr>
            <a:r>
              <a:rPr lang="en-US" altLang="en-US" sz="4200" b="1" dirty="0">
                <a:solidFill>
                  <a:schemeClr val="bg2"/>
                </a:solidFill>
              </a:rPr>
              <a:t>Be imaginative</a:t>
            </a:r>
          </a:p>
          <a:p>
            <a:pPr marL="0" indent="0" algn="ctr">
              <a:lnSpc>
                <a:spcPct val="120000"/>
              </a:lnSpc>
              <a:spcAft>
                <a:spcPts val="600"/>
              </a:spcAft>
              <a:buNone/>
            </a:pPr>
            <a:r>
              <a:rPr lang="en-GB" altLang="en-US" sz="4200" b="1" dirty="0">
                <a:solidFill>
                  <a:schemeClr val="bg2"/>
                </a:solidFill>
              </a:rPr>
              <a:t>You will be given support and guidance</a:t>
            </a:r>
          </a:p>
          <a:p>
            <a:pPr marL="0" indent="0" algn="ctr">
              <a:lnSpc>
                <a:spcPct val="120000"/>
              </a:lnSpc>
              <a:spcAft>
                <a:spcPts val="600"/>
              </a:spcAft>
              <a:buNone/>
            </a:pPr>
            <a:r>
              <a:rPr lang="en-GB" altLang="en-US" sz="4200" b="1" dirty="0">
                <a:solidFill>
                  <a:schemeClr val="bg2"/>
                </a:solidFill>
              </a:rPr>
              <a:t>Have a good time</a:t>
            </a:r>
          </a:p>
          <a:p>
            <a:pPr marL="0" indent="0" algn="ctr">
              <a:lnSpc>
                <a:spcPct val="120000"/>
              </a:lnSpc>
              <a:spcAft>
                <a:spcPts val="600"/>
              </a:spcAft>
              <a:buNone/>
            </a:pPr>
            <a:r>
              <a:rPr lang="en-GB" altLang="en-US" sz="4200" b="1" dirty="0">
                <a:solidFill>
                  <a:schemeClr val="bg2"/>
                </a:solidFill>
              </a:rPr>
              <a:t>Contribute to the safety of our County</a:t>
            </a:r>
          </a:p>
          <a:p>
            <a:pPr marL="0" indent="0" algn="ctr">
              <a:lnSpc>
                <a:spcPct val="120000"/>
              </a:lnSpc>
              <a:spcAft>
                <a:spcPts val="600"/>
              </a:spcAft>
              <a:buNone/>
            </a:pPr>
            <a:r>
              <a:rPr lang="en-GB" altLang="en-US" sz="4200" b="1" dirty="0">
                <a:solidFill>
                  <a:schemeClr val="bg2"/>
                </a:solidFill>
              </a:rPr>
              <a:t>We have up to </a:t>
            </a:r>
            <a:r>
              <a:rPr lang="en-GB" altLang="en-US" sz="5900" b="1" dirty="0">
                <a:solidFill>
                  <a:schemeClr val="bg2"/>
                </a:solidFill>
              </a:rPr>
              <a:t>£2,000 </a:t>
            </a:r>
            <a:r>
              <a:rPr lang="en-GB" altLang="en-US" sz="4200" b="1" dirty="0">
                <a:solidFill>
                  <a:schemeClr val="bg2"/>
                </a:solidFill>
              </a:rPr>
              <a:t>to make your idea happen</a:t>
            </a:r>
          </a:p>
          <a:p>
            <a:pPr algn="ctr">
              <a:buFont typeface="Arial" charset="0"/>
              <a:buNone/>
            </a:pPr>
            <a:endParaRPr lang="en-GB" altLang="en-US" b="1"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484784"/>
            <a:ext cx="9144000" cy="4985980"/>
          </a:xfrm>
          <a:prstGeom prst="rect">
            <a:avLst/>
          </a:prstGeom>
          <a:noFill/>
          <a:ln w="9525">
            <a:noFill/>
            <a:miter lim="800000"/>
            <a:headEnd/>
            <a:tailEnd/>
          </a:ln>
          <a:effectLst>
            <a:glow rad="228600">
              <a:schemeClr val="accent2">
                <a:satMod val="175000"/>
                <a:alpha val="40000"/>
              </a:schemeClr>
            </a:glow>
            <a:innerShdw blurRad="63500" dist="50800" dir="18900000">
              <a:prstClr val="black">
                <a:alpha val="50000"/>
              </a:prstClr>
            </a:innerShdw>
          </a:effectLst>
        </p:spPr>
        <p:txBody>
          <a:bodyPr anchor="ctr">
            <a:spAutoFit/>
          </a:bodyPr>
          <a:lstStyle/>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3600" b="1" dirty="0">
              <a:solidFill>
                <a:srgbClr val="FF0000"/>
              </a:solidFill>
              <a:latin typeface="Arial" pitchFamily="34" charset="0"/>
              <a:cs typeface="Times New Roman" pitchFamily="18" charset="0"/>
            </a:endParaRPr>
          </a:p>
          <a:p>
            <a:pPr algn="ctr">
              <a:defRPr/>
            </a:pPr>
            <a:endParaRPr lang="en-GB" sz="1000" dirty="0">
              <a:latin typeface="Arial" pitchFamily="34" charset="0"/>
            </a:endParaRPr>
          </a:p>
          <a:p>
            <a:pPr algn="ctr">
              <a:defRPr/>
            </a:pPr>
            <a:endParaRPr lang="en-GB" sz="1000" dirty="0">
              <a:latin typeface="Arial" pitchFamily="34" charset="0"/>
            </a:endParaRPr>
          </a:p>
          <a:p>
            <a:pPr algn="ctr">
              <a:defRPr/>
            </a:pPr>
            <a:endParaRPr lang="en-US" sz="1000" dirty="0">
              <a:latin typeface="Arial" pitchFamily="34" charset="0"/>
            </a:endParaRPr>
          </a:p>
          <a:p>
            <a:pPr algn="ctr" eaLnBrk="0" hangingPunct="0">
              <a:defRPr/>
            </a:pPr>
            <a:endParaRPr lang="en-US" sz="3600" b="1" dirty="0">
              <a:solidFill>
                <a:srgbClr val="4F81BD"/>
              </a:solidFill>
              <a:latin typeface="Arial" pitchFamily="34" charset="0"/>
              <a:ea typeface="Calibri" pitchFamily="34" charset="0"/>
              <a:cs typeface="Times New Roman" pitchFamily="18" charset="0"/>
            </a:endParaRPr>
          </a:p>
          <a:p>
            <a:pPr algn="ctr" eaLnBrk="0" hangingPunct="0">
              <a:defRPr/>
            </a:pPr>
            <a:endParaRPr lang="en-US" sz="3600" b="1" dirty="0">
              <a:solidFill>
                <a:srgbClr val="4F81BD"/>
              </a:solidFill>
              <a:latin typeface="Arial" pitchFamily="34" charset="0"/>
              <a:ea typeface="Calibri" pitchFamily="34" charset="0"/>
              <a:cs typeface="Times New Roman" pitchFamily="18" charset="0"/>
            </a:endParaRPr>
          </a:p>
        </p:txBody>
      </p:sp>
      <p:sp>
        <p:nvSpPr>
          <p:cNvPr id="2053" name="TextBox 8"/>
          <p:cNvSpPr txBox="1">
            <a:spLocks noChangeArrowheads="1"/>
          </p:cNvSpPr>
          <p:nvPr/>
        </p:nvSpPr>
        <p:spPr bwMode="auto">
          <a:xfrm>
            <a:off x="819204" y="3573016"/>
            <a:ext cx="7705725"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40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rPr>
              <a:t>2022/23</a:t>
            </a:r>
          </a:p>
          <a:p>
            <a:pPr algn="ctr" eaLnBrk="1" hangingPunct="1">
              <a:spcBef>
                <a:spcPct val="0"/>
              </a:spcBef>
              <a:buFontTx/>
              <a:buNone/>
            </a:pPr>
            <a:r>
              <a:rPr lang="en-GB" altLang="en-US" sz="66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rPr>
              <a:t>Deliberate</a:t>
            </a:r>
          </a:p>
          <a:p>
            <a:pPr algn="ctr" eaLnBrk="1" hangingPunct="1">
              <a:spcBef>
                <a:spcPct val="0"/>
              </a:spcBef>
              <a:buFontTx/>
              <a:buNone/>
            </a:pPr>
            <a:r>
              <a:rPr lang="en-GB" altLang="en-US" sz="66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rPr>
              <a:t>Fire Setting</a:t>
            </a:r>
            <a:endParaRPr lang="en-US" altLang="en-US" sz="6600" b="1" dirty="0">
              <a:ln>
                <a:prstDash val="solid"/>
              </a:ln>
              <a:solidFill>
                <a:schemeClr val="bg2"/>
              </a:solidFill>
              <a:effectLst>
                <a:outerShdw blurRad="88000" dist="50800" dir="5040000" algn="tl">
                  <a:schemeClr val="accent4">
                    <a:tint val="80000"/>
                    <a:satMod val="250000"/>
                    <a:alpha val="45000"/>
                  </a:schemeClr>
                </a:outerShdw>
              </a:effectLst>
              <a:latin typeface="Verdana" pitchFamily="34" charset="0"/>
            </a:endParaRPr>
          </a:p>
        </p:txBody>
      </p:sp>
      <p:pic>
        <p:nvPicPr>
          <p:cNvPr id="1026" name="Picture 2" descr="W:\HQ Wootton Hall\County Schools Challenge\9999 Logos\County Schools logo transparant whit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7597" y="4202"/>
            <a:ext cx="6248806" cy="3363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832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748984"/>
            <a:ext cx="8424936" cy="3200876"/>
          </a:xfrm>
          <a:prstGeom prst="rect">
            <a:avLst/>
          </a:prstGeom>
          <a:noFill/>
        </p:spPr>
        <p:txBody>
          <a:bodyPr wrap="square" rtlCol="0">
            <a:spAutoFit/>
          </a:bodyPr>
          <a:lstStyle/>
          <a:p>
            <a:pPr>
              <a:spcAft>
                <a:spcPts val="1200"/>
              </a:spcAft>
            </a:pPr>
            <a:r>
              <a:rPr lang="en-GB" sz="3200" dirty="0">
                <a:solidFill>
                  <a:srgbClr val="FFFF66"/>
                </a:solidFill>
                <a:latin typeface="Verdana" panose="020B0604030504040204" pitchFamily="34" charset="0"/>
                <a:ea typeface="Verdana" panose="020B0604030504040204" pitchFamily="34" charset="0"/>
                <a:cs typeface="Verdana" panose="020B0604030504040204" pitchFamily="34" charset="0"/>
              </a:rPr>
              <a:t>Fires where the motive was ‘thought to be’ or ‘suspected to be’ deliberate.</a:t>
            </a:r>
          </a:p>
          <a:p>
            <a:r>
              <a:rPr lang="en-GB" sz="3200" dirty="0">
                <a:solidFill>
                  <a:srgbClr val="FFFF66"/>
                </a:solidFill>
                <a:latin typeface="Verdana" panose="020B0604030504040204" pitchFamily="34" charset="0"/>
                <a:ea typeface="Verdana" panose="020B0604030504040204" pitchFamily="34" charset="0"/>
                <a:cs typeface="Verdana" panose="020B0604030504040204" pitchFamily="34" charset="0"/>
              </a:rPr>
              <a:t> This includes fires to </a:t>
            </a:r>
          </a:p>
          <a:p>
            <a:pPr marL="914400" lvl="1" indent="-457200">
              <a:buFont typeface="Webdings" panose="05030102010509060703" pitchFamily="18" charset="2"/>
              <a:buChar char=""/>
            </a:pPr>
            <a:r>
              <a:rPr lang="en-GB" sz="3200" dirty="0">
                <a:solidFill>
                  <a:srgbClr val="FFFF66"/>
                </a:solidFill>
                <a:latin typeface="Verdana" panose="020B0604030504040204" pitchFamily="34" charset="0"/>
                <a:ea typeface="Verdana" panose="020B0604030504040204" pitchFamily="34" charset="0"/>
                <a:cs typeface="Verdana" panose="020B0604030504040204" pitchFamily="34" charset="0"/>
              </a:rPr>
              <a:t>an individual’s own property, </a:t>
            </a:r>
          </a:p>
          <a:p>
            <a:pPr marL="914400" lvl="1" indent="-457200">
              <a:buFont typeface="Webdings" panose="05030102010509060703" pitchFamily="18" charset="2"/>
              <a:buChar char=""/>
            </a:pPr>
            <a:r>
              <a:rPr lang="en-GB" sz="3200" dirty="0">
                <a:solidFill>
                  <a:srgbClr val="FFFF66"/>
                </a:solidFill>
                <a:latin typeface="Verdana" panose="020B0604030504040204" pitchFamily="34" charset="0"/>
                <a:ea typeface="Verdana" panose="020B0604030504040204" pitchFamily="34" charset="0"/>
                <a:cs typeface="Verdana" panose="020B0604030504040204" pitchFamily="34" charset="0"/>
              </a:rPr>
              <a:t>others’ property</a:t>
            </a:r>
          </a:p>
          <a:p>
            <a:pPr marL="914400" lvl="1" indent="-457200">
              <a:buFont typeface="Webdings" panose="05030102010509060703" pitchFamily="18" charset="2"/>
              <a:buChar char=""/>
            </a:pPr>
            <a:r>
              <a:rPr lang="en-GB" sz="3200" dirty="0">
                <a:solidFill>
                  <a:srgbClr val="FFFF66"/>
                </a:solidFill>
                <a:latin typeface="Verdana" panose="020B0604030504040204" pitchFamily="34" charset="0"/>
                <a:ea typeface="Verdana" panose="020B0604030504040204" pitchFamily="34" charset="0"/>
                <a:cs typeface="Verdana" panose="020B0604030504040204" pitchFamily="34" charset="0"/>
              </a:rPr>
              <a:t>property of an unknown owner</a:t>
            </a:r>
            <a:endParaRPr lang="en-GB" sz="3600"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611560" y="764704"/>
            <a:ext cx="7920880" cy="1754326"/>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What is deliberate fire setting?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3209" y="1519922"/>
            <a:ext cx="2808312" cy="523220"/>
          </a:xfrm>
          <a:prstGeom prst="rect">
            <a:avLst/>
          </a:prstGeom>
          <a:noFill/>
        </p:spPr>
        <p:txBody>
          <a:bodyPr wrap="square" rtlCol="0">
            <a:spAutoFit/>
          </a:bodyPr>
          <a:lstStyle/>
          <a:p>
            <a:r>
              <a:rPr lang="en-GB" sz="2800" b="1" dirty="0">
                <a:solidFill>
                  <a:srgbClr val="FFFF66"/>
                </a:solidFill>
                <a:latin typeface="Verdana" panose="020B0604030504040204" pitchFamily="34" charset="0"/>
                <a:ea typeface="Verdana" panose="020B0604030504040204" pitchFamily="34" charset="0"/>
                <a:cs typeface="Verdana" panose="020B0604030504040204" pitchFamily="34" charset="0"/>
              </a:rPr>
              <a:t>Dwellings</a:t>
            </a:r>
            <a:endParaRPr lang="en-GB" sz="2800"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Types of Fire</a:t>
            </a:r>
          </a:p>
        </p:txBody>
      </p:sp>
      <p:sp>
        <p:nvSpPr>
          <p:cNvPr id="3" name="TextBox 2">
            <a:extLst>
              <a:ext uri="{FF2B5EF4-FFF2-40B4-BE49-F238E27FC236}">
                <a16:creationId xmlns:a16="http://schemas.microsoft.com/office/drawing/2014/main" id="{B2F9A1F0-73B8-217B-0526-6A822DF150A3}"/>
              </a:ext>
            </a:extLst>
          </p:cNvPr>
          <p:cNvSpPr txBox="1"/>
          <p:nvPr/>
        </p:nvSpPr>
        <p:spPr>
          <a:xfrm>
            <a:off x="107504" y="2727659"/>
            <a:ext cx="7416824" cy="523220"/>
          </a:xfrm>
          <a:prstGeom prst="rect">
            <a:avLst/>
          </a:prstGeom>
          <a:noFill/>
        </p:spPr>
        <p:txBody>
          <a:bodyPr wrap="square" rtlCol="0">
            <a:spAutoFit/>
          </a:bodyPr>
          <a:lstStyle/>
          <a:p>
            <a:pPr algn="r"/>
            <a:r>
              <a:rPr lang="en-GB" sz="2800" b="1" dirty="0">
                <a:solidFill>
                  <a:srgbClr val="FFFF66"/>
                </a:solidFill>
                <a:latin typeface="Verdana" panose="020B0604030504040204" pitchFamily="34" charset="0"/>
                <a:ea typeface="Verdana" panose="020B0604030504040204" pitchFamily="34" charset="0"/>
                <a:cs typeface="Verdana" panose="020B0604030504040204" pitchFamily="34" charset="0"/>
              </a:rPr>
              <a:t>Other Buildings</a:t>
            </a:r>
            <a:endParaRPr lang="en-GB" sz="2400"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16B6466D-B815-9D76-AF59-E3FE33A7E160}"/>
              </a:ext>
            </a:extLst>
          </p:cNvPr>
          <p:cNvSpPr txBox="1"/>
          <p:nvPr/>
        </p:nvSpPr>
        <p:spPr>
          <a:xfrm>
            <a:off x="1903208" y="4221088"/>
            <a:ext cx="4252967" cy="523220"/>
          </a:xfrm>
          <a:prstGeom prst="rect">
            <a:avLst/>
          </a:prstGeom>
          <a:noFill/>
        </p:spPr>
        <p:txBody>
          <a:bodyPr wrap="square" rtlCol="0">
            <a:spAutoFit/>
          </a:bodyPr>
          <a:lstStyle/>
          <a:p>
            <a:r>
              <a:rPr lang="en-GB" sz="2800" b="1" dirty="0">
                <a:solidFill>
                  <a:srgbClr val="FFFF66"/>
                </a:solidFill>
                <a:latin typeface="Verdana" panose="020B0604030504040204" pitchFamily="34" charset="0"/>
                <a:ea typeface="Verdana" panose="020B0604030504040204" pitchFamily="34" charset="0"/>
                <a:cs typeface="Verdana" panose="020B0604030504040204" pitchFamily="34" charset="0"/>
              </a:rPr>
              <a:t>Road Vehicles</a:t>
            </a:r>
            <a:endParaRPr lang="en-GB" sz="2400"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67BB6D31-2FF0-47F1-0481-FD81553F2AA0}"/>
              </a:ext>
            </a:extLst>
          </p:cNvPr>
          <p:cNvSpPr txBox="1"/>
          <p:nvPr/>
        </p:nvSpPr>
        <p:spPr>
          <a:xfrm>
            <a:off x="457476" y="5444330"/>
            <a:ext cx="7066852" cy="523220"/>
          </a:xfrm>
          <a:prstGeom prst="rect">
            <a:avLst/>
          </a:prstGeom>
          <a:noFill/>
        </p:spPr>
        <p:txBody>
          <a:bodyPr wrap="square" rtlCol="0">
            <a:spAutoFit/>
          </a:bodyPr>
          <a:lstStyle/>
          <a:p>
            <a:pPr algn="r"/>
            <a:r>
              <a:rPr lang="en-GB" sz="2800" b="1" dirty="0">
                <a:solidFill>
                  <a:srgbClr val="FFFF66"/>
                </a:solidFill>
                <a:latin typeface="Verdana" panose="020B0604030504040204" pitchFamily="34" charset="0"/>
                <a:ea typeface="Verdana" panose="020B0604030504040204" pitchFamily="34" charset="0"/>
                <a:cs typeface="Verdana" panose="020B0604030504040204" pitchFamily="34" charset="0"/>
              </a:rPr>
              <a:t>Outdoors</a:t>
            </a:r>
            <a:endParaRPr lang="en-GB" sz="2400"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a:extLst>
              <a:ext uri="{FF2B5EF4-FFF2-40B4-BE49-F238E27FC236}">
                <a16:creationId xmlns:a16="http://schemas.microsoft.com/office/drawing/2014/main" id="{859D051D-F402-9DC1-BAE8-F71B898A96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484" y="1412776"/>
            <a:ext cx="1167880" cy="912406"/>
          </a:xfrm>
          <a:prstGeom prst="rect">
            <a:avLst/>
          </a:prstGeom>
        </p:spPr>
      </p:pic>
      <p:pic>
        <p:nvPicPr>
          <p:cNvPr id="15" name="Picture 14">
            <a:extLst>
              <a:ext uri="{FF2B5EF4-FFF2-40B4-BE49-F238E27FC236}">
                <a16:creationId xmlns:a16="http://schemas.microsoft.com/office/drawing/2014/main" id="{0EC5ECDD-2283-59B1-4FB3-E760A37175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40352" y="2897854"/>
            <a:ext cx="939584" cy="1036782"/>
          </a:xfrm>
          <a:prstGeom prst="rect">
            <a:avLst/>
          </a:prstGeom>
        </p:spPr>
      </p:pic>
      <p:pic>
        <p:nvPicPr>
          <p:cNvPr id="17" name="Picture 16">
            <a:extLst>
              <a:ext uri="{FF2B5EF4-FFF2-40B4-BE49-F238E27FC236}">
                <a16:creationId xmlns:a16="http://schemas.microsoft.com/office/drawing/2014/main" id="{A7DB3027-E4D1-2494-7888-F833032332B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6160" y="4221088"/>
            <a:ext cx="1471204" cy="735602"/>
          </a:xfrm>
          <a:prstGeom prst="rect">
            <a:avLst/>
          </a:prstGeom>
        </p:spPr>
      </p:pic>
      <p:sp>
        <p:nvSpPr>
          <p:cNvPr id="18" name="TextBox 17">
            <a:extLst>
              <a:ext uri="{FF2B5EF4-FFF2-40B4-BE49-F238E27FC236}">
                <a16:creationId xmlns:a16="http://schemas.microsoft.com/office/drawing/2014/main" id="{1FE4A969-0031-503D-E32B-E1D1EB10F9CD}"/>
              </a:ext>
            </a:extLst>
          </p:cNvPr>
          <p:cNvSpPr txBox="1"/>
          <p:nvPr/>
        </p:nvSpPr>
        <p:spPr>
          <a:xfrm>
            <a:off x="1903208" y="1916832"/>
            <a:ext cx="6269191" cy="400110"/>
          </a:xfrm>
          <a:prstGeom prst="rect">
            <a:avLst/>
          </a:prstGeom>
          <a:noFill/>
        </p:spPr>
        <p:txBody>
          <a:bodyPr wrap="square" rtlCol="0">
            <a:spAutoFit/>
          </a:bodyPr>
          <a:lstStyle/>
          <a:p>
            <a:r>
              <a:rPr lang="en-GB" sz="2000" dirty="0">
                <a:solidFill>
                  <a:schemeClr val="bg1">
                    <a:lumMod val="40000"/>
                    <a:lumOff val="60000"/>
                  </a:schemeClr>
                </a:solidFill>
              </a:rPr>
              <a:t>Houses, flats, houseboats, caravans</a:t>
            </a:r>
          </a:p>
        </p:txBody>
      </p:sp>
      <p:sp>
        <p:nvSpPr>
          <p:cNvPr id="19" name="TextBox 18">
            <a:extLst>
              <a:ext uri="{FF2B5EF4-FFF2-40B4-BE49-F238E27FC236}">
                <a16:creationId xmlns:a16="http://schemas.microsoft.com/office/drawing/2014/main" id="{07BB44B7-BA06-EEF4-D5AD-2F78E90DF870}"/>
              </a:ext>
            </a:extLst>
          </p:cNvPr>
          <p:cNvSpPr txBox="1"/>
          <p:nvPr/>
        </p:nvSpPr>
        <p:spPr>
          <a:xfrm>
            <a:off x="365988" y="3163157"/>
            <a:ext cx="7158340" cy="1015663"/>
          </a:xfrm>
          <a:prstGeom prst="rect">
            <a:avLst/>
          </a:prstGeom>
          <a:noFill/>
        </p:spPr>
        <p:txBody>
          <a:bodyPr wrap="square" rtlCol="0">
            <a:spAutoFit/>
          </a:bodyPr>
          <a:lstStyle/>
          <a:p>
            <a:pPr algn="r"/>
            <a:r>
              <a:rPr lang="en-GB" sz="2000" dirty="0">
                <a:solidFill>
                  <a:schemeClr val="bg1">
                    <a:lumMod val="40000"/>
                    <a:lumOff val="60000"/>
                  </a:schemeClr>
                </a:solidFill>
              </a:rPr>
              <a:t>hostels/hotels/B&amp;Bs, nursing/care homes, offices, shops, factories, warehouses, restaurants, public and religious buildings</a:t>
            </a:r>
          </a:p>
        </p:txBody>
      </p:sp>
      <p:sp>
        <p:nvSpPr>
          <p:cNvPr id="20" name="TextBox 19">
            <a:extLst>
              <a:ext uri="{FF2B5EF4-FFF2-40B4-BE49-F238E27FC236}">
                <a16:creationId xmlns:a16="http://schemas.microsoft.com/office/drawing/2014/main" id="{52AD3BB5-B217-1480-9CE7-D1D9B166C7AD}"/>
              </a:ext>
            </a:extLst>
          </p:cNvPr>
          <p:cNvSpPr txBox="1"/>
          <p:nvPr/>
        </p:nvSpPr>
        <p:spPr>
          <a:xfrm>
            <a:off x="1903208" y="4660184"/>
            <a:ext cx="7158339" cy="677108"/>
          </a:xfrm>
          <a:prstGeom prst="rect">
            <a:avLst/>
          </a:prstGeom>
          <a:noFill/>
        </p:spPr>
        <p:txBody>
          <a:bodyPr wrap="square" rtlCol="0">
            <a:spAutoFit/>
          </a:bodyPr>
          <a:lstStyle/>
          <a:p>
            <a:r>
              <a:rPr lang="en-GB" sz="2000" b="0" i="0" u="none" strike="noStrike" baseline="0" dirty="0">
                <a:solidFill>
                  <a:schemeClr val="bg1">
                    <a:lumMod val="40000"/>
                    <a:lumOff val="60000"/>
                  </a:schemeClr>
                </a:solidFill>
              </a:rPr>
              <a:t>cars, vans, buses/coaches, motorcycles, lorries/HGVs </a:t>
            </a:r>
          </a:p>
          <a:p>
            <a:endParaRPr lang="en-GB" dirty="0"/>
          </a:p>
        </p:txBody>
      </p:sp>
      <p:sp>
        <p:nvSpPr>
          <p:cNvPr id="21" name="TextBox 20">
            <a:extLst>
              <a:ext uri="{FF2B5EF4-FFF2-40B4-BE49-F238E27FC236}">
                <a16:creationId xmlns:a16="http://schemas.microsoft.com/office/drawing/2014/main" id="{8B716502-04A4-B338-9BF5-32B98777F350}"/>
              </a:ext>
            </a:extLst>
          </p:cNvPr>
          <p:cNvSpPr txBox="1"/>
          <p:nvPr/>
        </p:nvSpPr>
        <p:spPr>
          <a:xfrm>
            <a:off x="365988" y="5918078"/>
            <a:ext cx="7158340" cy="707886"/>
          </a:xfrm>
          <a:prstGeom prst="rect">
            <a:avLst/>
          </a:prstGeom>
          <a:noFill/>
        </p:spPr>
        <p:txBody>
          <a:bodyPr wrap="square" rtlCol="0">
            <a:spAutoFit/>
          </a:bodyPr>
          <a:lstStyle/>
          <a:p>
            <a:pPr algn="r"/>
            <a:r>
              <a:rPr lang="en-GB" sz="2000" b="0" i="0" u="none" strike="noStrike" baseline="0" dirty="0">
                <a:solidFill>
                  <a:schemeClr val="bg1">
                    <a:lumMod val="40000"/>
                    <a:lumOff val="60000"/>
                  </a:schemeClr>
                </a:solidFill>
              </a:rPr>
              <a:t>aircraft, boats, trains, post boxes, bridges, grassland, refuse,  fields, derelict buildings</a:t>
            </a:r>
            <a:endParaRPr lang="en-GB" sz="2000" dirty="0"/>
          </a:p>
        </p:txBody>
      </p:sp>
      <p:pic>
        <p:nvPicPr>
          <p:cNvPr id="23" name="Picture 22">
            <a:extLst>
              <a:ext uri="{FF2B5EF4-FFF2-40B4-BE49-F238E27FC236}">
                <a16:creationId xmlns:a16="http://schemas.microsoft.com/office/drawing/2014/main" id="{8EF99DF9-9C7D-30C1-DDAA-5CC1E6A3D1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40352" y="5374150"/>
            <a:ext cx="1113547" cy="936288"/>
          </a:xfrm>
          <a:prstGeom prst="rect">
            <a:avLst/>
          </a:prstGeom>
        </p:spPr>
      </p:pic>
    </p:spTree>
    <p:extLst>
      <p:ext uri="{BB962C8B-B14F-4D97-AF65-F5344CB8AC3E}">
        <p14:creationId xmlns:p14="http://schemas.microsoft.com/office/powerpoint/2010/main" val="420090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3" grpId="0"/>
      <p:bldP spid="4" grpId="0"/>
      <p:bldP spid="5" grpId="0"/>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99392"/>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Young People</a:t>
            </a:r>
          </a:p>
        </p:txBody>
      </p:sp>
      <p:sp>
        <p:nvSpPr>
          <p:cNvPr id="3" name="TextBox 2">
            <a:extLst>
              <a:ext uri="{FF2B5EF4-FFF2-40B4-BE49-F238E27FC236}">
                <a16:creationId xmlns:a16="http://schemas.microsoft.com/office/drawing/2014/main" id="{55F60B07-F683-D6A9-B3B2-8ED7C6BCCF27}"/>
              </a:ext>
            </a:extLst>
          </p:cNvPr>
          <p:cNvSpPr txBox="1"/>
          <p:nvPr/>
        </p:nvSpPr>
        <p:spPr>
          <a:xfrm>
            <a:off x="0" y="800666"/>
            <a:ext cx="9144000" cy="553998"/>
          </a:xfrm>
          <a:prstGeom prst="rect">
            <a:avLst/>
          </a:prstGeom>
          <a:noFill/>
        </p:spPr>
        <p:txBody>
          <a:bodyPr wrap="square" rtlCol="0">
            <a:spAutoFit/>
          </a:bodyPr>
          <a:lstStyle/>
          <a:p>
            <a:pPr algn="ctr"/>
            <a:r>
              <a:rPr lang="en-GB" sz="3000" dirty="0">
                <a:solidFill>
                  <a:srgbClr val="FFFF66"/>
                </a:solidFill>
                <a:latin typeface="Verdana" panose="020B0604030504040204" pitchFamily="34" charset="0"/>
                <a:ea typeface="Verdana" panose="020B0604030504040204" pitchFamily="34" charset="0"/>
                <a:cs typeface="Verdana" panose="020B0604030504040204" pitchFamily="34" charset="0"/>
              </a:rPr>
              <a:t>Northamptonshire</a:t>
            </a:r>
          </a:p>
        </p:txBody>
      </p:sp>
      <p:sp>
        <p:nvSpPr>
          <p:cNvPr id="4" name="TextBox 3">
            <a:extLst>
              <a:ext uri="{FF2B5EF4-FFF2-40B4-BE49-F238E27FC236}">
                <a16:creationId xmlns:a16="http://schemas.microsoft.com/office/drawing/2014/main" id="{DCCF238B-04D6-8AC0-C9C2-B192133E76B2}"/>
              </a:ext>
            </a:extLst>
          </p:cNvPr>
          <p:cNvSpPr txBox="1"/>
          <p:nvPr/>
        </p:nvSpPr>
        <p:spPr>
          <a:xfrm>
            <a:off x="1025199" y="6125234"/>
            <a:ext cx="1890617" cy="400110"/>
          </a:xfrm>
          <a:prstGeom prst="rect">
            <a:avLst/>
          </a:prstGeom>
          <a:noFill/>
        </p:spPr>
        <p:txBody>
          <a:bodyPr wrap="square" rtlCol="0">
            <a:spAutoFit/>
          </a:bodyPr>
          <a:lstStyle/>
          <a:p>
            <a:pPr algn="ctr"/>
            <a:r>
              <a:rPr lang="en-GB" sz="2000" dirty="0">
                <a:solidFill>
                  <a:srgbClr val="FFFF66"/>
                </a:solidFill>
                <a:latin typeface="Verdana" panose="020B0604030504040204" pitchFamily="34" charset="0"/>
                <a:ea typeface="Verdana" panose="020B0604030504040204" pitchFamily="34" charset="0"/>
                <a:cs typeface="Verdana" panose="020B0604030504040204" pitchFamily="34" charset="0"/>
              </a:rPr>
              <a:t>2021</a:t>
            </a:r>
            <a:endParaRPr lang="en-GB"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F4E2EE1F-D93F-09AF-9998-E963AC8D1702}"/>
              </a:ext>
            </a:extLst>
          </p:cNvPr>
          <p:cNvSpPr txBox="1"/>
          <p:nvPr/>
        </p:nvSpPr>
        <p:spPr>
          <a:xfrm>
            <a:off x="5220072" y="6125234"/>
            <a:ext cx="1629391" cy="400110"/>
          </a:xfrm>
          <a:prstGeom prst="rect">
            <a:avLst/>
          </a:prstGeom>
          <a:noFill/>
        </p:spPr>
        <p:txBody>
          <a:bodyPr wrap="square" rtlCol="0">
            <a:spAutoFit/>
          </a:bodyPr>
          <a:lstStyle/>
          <a:p>
            <a:pPr algn="ctr"/>
            <a:r>
              <a:rPr lang="en-GB" sz="2000" dirty="0">
                <a:solidFill>
                  <a:srgbClr val="FFFF66"/>
                </a:solidFill>
                <a:latin typeface="Verdana" panose="020B0604030504040204" pitchFamily="34" charset="0"/>
                <a:ea typeface="Verdana" panose="020B0604030504040204" pitchFamily="34" charset="0"/>
                <a:cs typeface="Verdana" panose="020B0604030504040204" pitchFamily="34" charset="0"/>
              </a:rPr>
              <a:t>2022</a:t>
            </a:r>
            <a:endParaRPr lang="en-GB" dirty="0">
              <a:solidFill>
                <a:srgbClr val="FFFF66"/>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a:extLst>
              <a:ext uri="{FF2B5EF4-FFF2-40B4-BE49-F238E27FC236}">
                <a16:creationId xmlns:a16="http://schemas.microsoft.com/office/drawing/2014/main" id="{CFC8FEF7-B58C-2D6B-24F4-6F055207EC67}"/>
              </a:ext>
            </a:extLst>
          </p:cNvPr>
          <p:cNvSpPr txBox="1"/>
          <p:nvPr/>
        </p:nvSpPr>
        <p:spPr>
          <a:xfrm>
            <a:off x="1259632" y="2895327"/>
            <a:ext cx="1296144" cy="461665"/>
          </a:xfrm>
          <a:prstGeom prst="rect">
            <a:avLst/>
          </a:prstGeom>
          <a:noFill/>
        </p:spPr>
        <p:txBody>
          <a:bodyPr wrap="square" rtlCol="0">
            <a:spAutoFit/>
          </a:bodyPr>
          <a:lstStyle/>
          <a:p>
            <a:pPr algn="ctr"/>
            <a:r>
              <a:rPr lang="en-GB" sz="2400" dirty="0">
                <a:solidFill>
                  <a:schemeClr val="bg2"/>
                </a:solidFill>
              </a:rPr>
              <a:t>161</a:t>
            </a:r>
          </a:p>
        </p:txBody>
      </p:sp>
      <p:sp>
        <p:nvSpPr>
          <p:cNvPr id="22" name="TextBox 21">
            <a:extLst>
              <a:ext uri="{FF2B5EF4-FFF2-40B4-BE49-F238E27FC236}">
                <a16:creationId xmlns:a16="http://schemas.microsoft.com/office/drawing/2014/main" id="{1697CA8B-E8ED-2B64-5167-7B04DB3283C9}"/>
              </a:ext>
            </a:extLst>
          </p:cNvPr>
          <p:cNvSpPr txBox="1"/>
          <p:nvPr/>
        </p:nvSpPr>
        <p:spPr>
          <a:xfrm>
            <a:off x="5436096" y="1340768"/>
            <a:ext cx="942096" cy="461665"/>
          </a:xfrm>
          <a:prstGeom prst="rect">
            <a:avLst/>
          </a:prstGeom>
          <a:noFill/>
        </p:spPr>
        <p:txBody>
          <a:bodyPr wrap="square" rtlCol="0">
            <a:spAutoFit/>
          </a:bodyPr>
          <a:lstStyle/>
          <a:p>
            <a:pPr algn="ctr"/>
            <a:r>
              <a:rPr lang="en-GB" sz="2400" dirty="0">
                <a:solidFill>
                  <a:schemeClr val="bg2"/>
                </a:solidFill>
              </a:rPr>
              <a:t>307</a:t>
            </a:r>
          </a:p>
        </p:txBody>
      </p:sp>
      <p:pic>
        <p:nvPicPr>
          <p:cNvPr id="123" name="Picture 122">
            <a:extLst>
              <a:ext uri="{FF2B5EF4-FFF2-40B4-BE49-F238E27FC236}">
                <a16:creationId xmlns:a16="http://schemas.microsoft.com/office/drawing/2014/main" id="{634DA201-F331-1BF3-039A-5DA027FBA8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95696" y="5034662"/>
            <a:ext cx="914402" cy="665990"/>
          </a:xfrm>
          <a:prstGeom prst="rect">
            <a:avLst/>
          </a:prstGeom>
        </p:spPr>
      </p:pic>
      <p:pic>
        <p:nvPicPr>
          <p:cNvPr id="124" name="Picture 123">
            <a:extLst>
              <a:ext uri="{FF2B5EF4-FFF2-40B4-BE49-F238E27FC236}">
                <a16:creationId xmlns:a16="http://schemas.microsoft.com/office/drawing/2014/main" id="{F3B952E4-5911-88D3-EAD4-A8A600204A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531921">
            <a:off x="2281529" y="5239362"/>
            <a:ext cx="914402" cy="665990"/>
          </a:xfrm>
          <a:prstGeom prst="rect">
            <a:avLst/>
          </a:prstGeom>
        </p:spPr>
      </p:pic>
      <p:pic>
        <p:nvPicPr>
          <p:cNvPr id="125" name="Picture 124">
            <a:extLst>
              <a:ext uri="{FF2B5EF4-FFF2-40B4-BE49-F238E27FC236}">
                <a16:creationId xmlns:a16="http://schemas.microsoft.com/office/drawing/2014/main" id="{5DDCF4C2-95DC-C0F9-1FDF-1A307760CC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3608290">
            <a:off x="1709691" y="4912405"/>
            <a:ext cx="914402" cy="665990"/>
          </a:xfrm>
          <a:prstGeom prst="rect">
            <a:avLst/>
          </a:prstGeom>
        </p:spPr>
      </p:pic>
      <p:pic>
        <p:nvPicPr>
          <p:cNvPr id="126" name="Picture 125">
            <a:extLst>
              <a:ext uri="{FF2B5EF4-FFF2-40B4-BE49-F238E27FC236}">
                <a16:creationId xmlns:a16="http://schemas.microsoft.com/office/drawing/2014/main" id="{4FBA50E7-CA51-B8E1-7A2F-43986B1EC4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3303" y="5226213"/>
            <a:ext cx="914402" cy="665990"/>
          </a:xfrm>
          <a:prstGeom prst="rect">
            <a:avLst/>
          </a:prstGeom>
        </p:spPr>
      </p:pic>
      <p:pic>
        <p:nvPicPr>
          <p:cNvPr id="127" name="Picture 126">
            <a:extLst>
              <a:ext uri="{FF2B5EF4-FFF2-40B4-BE49-F238E27FC236}">
                <a16:creationId xmlns:a16="http://schemas.microsoft.com/office/drawing/2014/main" id="{11A39329-2237-9759-7AA6-381C182881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687092">
            <a:off x="1748096" y="5187061"/>
            <a:ext cx="914402" cy="926559"/>
          </a:xfrm>
          <a:prstGeom prst="rect">
            <a:avLst/>
          </a:prstGeom>
        </p:spPr>
      </p:pic>
      <p:pic>
        <p:nvPicPr>
          <p:cNvPr id="129" name="Picture 128">
            <a:extLst>
              <a:ext uri="{FF2B5EF4-FFF2-40B4-BE49-F238E27FC236}">
                <a16:creationId xmlns:a16="http://schemas.microsoft.com/office/drawing/2014/main" id="{003AD415-B455-294C-1C6D-F31FEE5E25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78338" y="5287712"/>
            <a:ext cx="914402" cy="665990"/>
          </a:xfrm>
          <a:prstGeom prst="rect">
            <a:avLst/>
          </a:prstGeom>
        </p:spPr>
      </p:pic>
      <p:pic>
        <p:nvPicPr>
          <p:cNvPr id="130" name="Picture 129">
            <a:extLst>
              <a:ext uri="{FF2B5EF4-FFF2-40B4-BE49-F238E27FC236}">
                <a16:creationId xmlns:a16="http://schemas.microsoft.com/office/drawing/2014/main" id="{F18CFEC2-BC32-D277-10D2-CF26FDB696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59906" y="4517451"/>
            <a:ext cx="914402" cy="665990"/>
          </a:xfrm>
          <a:prstGeom prst="rect">
            <a:avLst/>
          </a:prstGeom>
        </p:spPr>
      </p:pic>
      <p:pic>
        <p:nvPicPr>
          <p:cNvPr id="131" name="Picture 130">
            <a:extLst>
              <a:ext uri="{FF2B5EF4-FFF2-40B4-BE49-F238E27FC236}">
                <a16:creationId xmlns:a16="http://schemas.microsoft.com/office/drawing/2014/main" id="{55699643-6DB4-DBF4-5138-858CBAA226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5732565">
            <a:off x="1748096" y="4426060"/>
            <a:ext cx="914402" cy="665990"/>
          </a:xfrm>
          <a:prstGeom prst="rect">
            <a:avLst/>
          </a:prstGeom>
        </p:spPr>
      </p:pic>
      <p:pic>
        <p:nvPicPr>
          <p:cNvPr id="132" name="Picture 131">
            <a:extLst>
              <a:ext uri="{FF2B5EF4-FFF2-40B4-BE49-F238E27FC236}">
                <a16:creationId xmlns:a16="http://schemas.microsoft.com/office/drawing/2014/main" id="{C4F2EBCE-88FB-630C-3053-B153FEA6EA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85264" y="4527761"/>
            <a:ext cx="914402" cy="665990"/>
          </a:xfrm>
          <a:prstGeom prst="rect">
            <a:avLst/>
          </a:prstGeom>
        </p:spPr>
      </p:pic>
      <p:pic>
        <p:nvPicPr>
          <p:cNvPr id="133" name="Picture 132">
            <a:extLst>
              <a:ext uri="{FF2B5EF4-FFF2-40B4-BE49-F238E27FC236}">
                <a16:creationId xmlns:a16="http://schemas.microsoft.com/office/drawing/2014/main" id="{E6C7409E-1DC3-72D7-EE3B-D9B23C64B1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8195" y="4094850"/>
            <a:ext cx="914402" cy="665990"/>
          </a:xfrm>
          <a:prstGeom prst="rect">
            <a:avLst/>
          </a:prstGeom>
        </p:spPr>
      </p:pic>
      <p:pic>
        <p:nvPicPr>
          <p:cNvPr id="134" name="Picture 133">
            <a:extLst>
              <a:ext uri="{FF2B5EF4-FFF2-40B4-BE49-F238E27FC236}">
                <a16:creationId xmlns:a16="http://schemas.microsoft.com/office/drawing/2014/main" id="{954C5F51-E2CB-67DA-B85F-90DB434787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6009" y="4156349"/>
            <a:ext cx="914402" cy="665990"/>
          </a:xfrm>
          <a:prstGeom prst="rect">
            <a:avLst/>
          </a:prstGeom>
        </p:spPr>
      </p:pic>
      <p:pic>
        <p:nvPicPr>
          <p:cNvPr id="135" name="Picture 134">
            <a:extLst>
              <a:ext uri="{FF2B5EF4-FFF2-40B4-BE49-F238E27FC236}">
                <a16:creationId xmlns:a16="http://schemas.microsoft.com/office/drawing/2014/main" id="{347134BB-C8A3-6F61-849F-FEE5E3B121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5535029">
            <a:off x="2179363" y="4260935"/>
            <a:ext cx="914402" cy="665990"/>
          </a:xfrm>
          <a:prstGeom prst="rect">
            <a:avLst/>
          </a:prstGeom>
        </p:spPr>
      </p:pic>
      <p:pic>
        <p:nvPicPr>
          <p:cNvPr id="136" name="Picture 135">
            <a:extLst>
              <a:ext uri="{FF2B5EF4-FFF2-40B4-BE49-F238E27FC236}">
                <a16:creationId xmlns:a16="http://schemas.microsoft.com/office/drawing/2014/main" id="{4C888133-4A55-F84A-F2FF-CD41AB2543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44327" y="4400296"/>
            <a:ext cx="914402" cy="665990"/>
          </a:xfrm>
          <a:prstGeom prst="rect">
            <a:avLst/>
          </a:prstGeom>
        </p:spPr>
      </p:pic>
      <p:pic>
        <p:nvPicPr>
          <p:cNvPr id="137" name="Picture 136">
            <a:extLst>
              <a:ext uri="{FF2B5EF4-FFF2-40B4-BE49-F238E27FC236}">
                <a16:creationId xmlns:a16="http://schemas.microsoft.com/office/drawing/2014/main" id="{07D03D31-E749-E393-E998-0C39898281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200882" y="4691188"/>
            <a:ext cx="858741" cy="625450"/>
          </a:xfrm>
          <a:prstGeom prst="rect">
            <a:avLst/>
          </a:prstGeom>
        </p:spPr>
      </p:pic>
      <p:pic>
        <p:nvPicPr>
          <p:cNvPr id="138" name="Picture 137">
            <a:extLst>
              <a:ext uri="{FF2B5EF4-FFF2-40B4-BE49-F238E27FC236}">
                <a16:creationId xmlns:a16="http://schemas.microsoft.com/office/drawing/2014/main" id="{C87EF295-FCEC-2F9C-9CA4-C23256689D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867" y="4621722"/>
            <a:ext cx="914402" cy="665990"/>
          </a:xfrm>
          <a:prstGeom prst="rect">
            <a:avLst/>
          </a:prstGeom>
        </p:spPr>
      </p:pic>
      <p:pic>
        <p:nvPicPr>
          <p:cNvPr id="139" name="Picture 138">
            <a:extLst>
              <a:ext uri="{FF2B5EF4-FFF2-40B4-BE49-F238E27FC236}">
                <a16:creationId xmlns:a16="http://schemas.microsoft.com/office/drawing/2014/main" id="{23E3C4F0-8F58-9D04-2D30-7E5A9BA49F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441259">
            <a:off x="1424841" y="3919146"/>
            <a:ext cx="914402" cy="665990"/>
          </a:xfrm>
          <a:prstGeom prst="rect">
            <a:avLst/>
          </a:prstGeom>
        </p:spPr>
      </p:pic>
      <p:pic>
        <p:nvPicPr>
          <p:cNvPr id="140" name="Picture 139">
            <a:extLst>
              <a:ext uri="{FF2B5EF4-FFF2-40B4-BE49-F238E27FC236}">
                <a16:creationId xmlns:a16="http://schemas.microsoft.com/office/drawing/2014/main" id="{1A058395-7CC6-FC04-AEC1-669CC1A521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722042">
            <a:off x="1942465" y="3624856"/>
            <a:ext cx="914402" cy="665990"/>
          </a:xfrm>
          <a:prstGeom prst="rect">
            <a:avLst/>
          </a:prstGeom>
        </p:spPr>
      </p:pic>
      <p:pic>
        <p:nvPicPr>
          <p:cNvPr id="141" name="Picture 140">
            <a:extLst>
              <a:ext uri="{FF2B5EF4-FFF2-40B4-BE49-F238E27FC236}">
                <a16:creationId xmlns:a16="http://schemas.microsoft.com/office/drawing/2014/main" id="{37EAF9FD-D87D-1394-F429-73C111406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7456181">
            <a:off x="1367674" y="3878297"/>
            <a:ext cx="914402" cy="665990"/>
          </a:xfrm>
          <a:prstGeom prst="rect">
            <a:avLst/>
          </a:prstGeom>
        </p:spPr>
      </p:pic>
      <p:pic>
        <p:nvPicPr>
          <p:cNvPr id="142" name="Picture 141">
            <a:extLst>
              <a:ext uri="{FF2B5EF4-FFF2-40B4-BE49-F238E27FC236}">
                <a16:creationId xmlns:a16="http://schemas.microsoft.com/office/drawing/2014/main" id="{C214E309-AA39-D62C-386C-8D2307FBDE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261613">
            <a:off x="1212640" y="3991564"/>
            <a:ext cx="914402" cy="665990"/>
          </a:xfrm>
          <a:prstGeom prst="rect">
            <a:avLst/>
          </a:prstGeom>
        </p:spPr>
      </p:pic>
      <p:pic>
        <p:nvPicPr>
          <p:cNvPr id="143" name="Picture 142">
            <a:extLst>
              <a:ext uri="{FF2B5EF4-FFF2-40B4-BE49-F238E27FC236}">
                <a16:creationId xmlns:a16="http://schemas.microsoft.com/office/drawing/2014/main" id="{D9387815-799D-528C-706C-134F16D76F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0188" y="4851363"/>
            <a:ext cx="914402" cy="665990"/>
          </a:xfrm>
          <a:prstGeom prst="rect">
            <a:avLst/>
          </a:prstGeom>
        </p:spPr>
      </p:pic>
      <p:pic>
        <p:nvPicPr>
          <p:cNvPr id="144" name="Picture 143">
            <a:extLst>
              <a:ext uri="{FF2B5EF4-FFF2-40B4-BE49-F238E27FC236}">
                <a16:creationId xmlns:a16="http://schemas.microsoft.com/office/drawing/2014/main" id="{86CFCB22-F2DF-D322-74AC-FA51E6DEE6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46782" y="5382967"/>
            <a:ext cx="914402" cy="665990"/>
          </a:xfrm>
          <a:prstGeom prst="rect">
            <a:avLst/>
          </a:prstGeom>
        </p:spPr>
      </p:pic>
      <p:pic>
        <p:nvPicPr>
          <p:cNvPr id="145" name="Picture 144">
            <a:extLst>
              <a:ext uri="{FF2B5EF4-FFF2-40B4-BE49-F238E27FC236}">
                <a16:creationId xmlns:a16="http://schemas.microsoft.com/office/drawing/2014/main" id="{611D2115-FCA1-23B3-7910-5151ACB2846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1244884">
            <a:off x="1807335" y="5445714"/>
            <a:ext cx="914402" cy="735671"/>
          </a:xfrm>
          <a:prstGeom prst="rect">
            <a:avLst/>
          </a:prstGeom>
        </p:spPr>
      </p:pic>
      <p:pic>
        <p:nvPicPr>
          <p:cNvPr id="146" name="Picture 145">
            <a:extLst>
              <a:ext uri="{FF2B5EF4-FFF2-40B4-BE49-F238E27FC236}">
                <a16:creationId xmlns:a16="http://schemas.microsoft.com/office/drawing/2014/main" id="{9EA87490-951F-D037-3A47-CA7094AA6E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7773464">
            <a:off x="1062304" y="4475657"/>
            <a:ext cx="914402" cy="665990"/>
          </a:xfrm>
          <a:prstGeom prst="rect">
            <a:avLst/>
          </a:prstGeom>
        </p:spPr>
      </p:pic>
      <p:pic>
        <p:nvPicPr>
          <p:cNvPr id="147" name="Picture 146">
            <a:extLst>
              <a:ext uri="{FF2B5EF4-FFF2-40B4-BE49-F238E27FC236}">
                <a16:creationId xmlns:a16="http://schemas.microsoft.com/office/drawing/2014/main" id="{073DB6FD-A33B-4A84-12CA-8326A3028B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1153" y="3622784"/>
            <a:ext cx="914402" cy="665990"/>
          </a:xfrm>
          <a:prstGeom prst="rect">
            <a:avLst/>
          </a:prstGeom>
        </p:spPr>
      </p:pic>
      <p:pic>
        <p:nvPicPr>
          <p:cNvPr id="6" name="Picture 5">
            <a:extLst>
              <a:ext uri="{FF2B5EF4-FFF2-40B4-BE49-F238E27FC236}">
                <a16:creationId xmlns:a16="http://schemas.microsoft.com/office/drawing/2014/main" id="{4F3C9955-EC15-4088-95A1-E395BE0EC7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6096" y="5323916"/>
            <a:ext cx="914402" cy="665990"/>
          </a:xfrm>
          <a:prstGeom prst="rect">
            <a:avLst/>
          </a:prstGeom>
        </p:spPr>
      </p:pic>
      <p:pic>
        <p:nvPicPr>
          <p:cNvPr id="7" name="Picture 6">
            <a:extLst>
              <a:ext uri="{FF2B5EF4-FFF2-40B4-BE49-F238E27FC236}">
                <a16:creationId xmlns:a16="http://schemas.microsoft.com/office/drawing/2014/main" id="{ACCF0BD5-552B-2ACA-65FF-77036CB9EF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707706">
            <a:off x="5907144" y="5321749"/>
            <a:ext cx="914402" cy="665990"/>
          </a:xfrm>
          <a:prstGeom prst="rect">
            <a:avLst/>
          </a:prstGeom>
        </p:spPr>
      </p:pic>
      <p:pic>
        <p:nvPicPr>
          <p:cNvPr id="8" name="Picture 7">
            <a:extLst>
              <a:ext uri="{FF2B5EF4-FFF2-40B4-BE49-F238E27FC236}">
                <a16:creationId xmlns:a16="http://schemas.microsoft.com/office/drawing/2014/main" id="{748DEB52-BE65-58BF-8301-025987F66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1827070">
            <a:off x="4993536" y="5470605"/>
            <a:ext cx="914402" cy="665990"/>
          </a:xfrm>
          <a:prstGeom prst="rect">
            <a:avLst/>
          </a:prstGeom>
        </p:spPr>
      </p:pic>
      <p:pic>
        <p:nvPicPr>
          <p:cNvPr id="9" name="Picture 8">
            <a:extLst>
              <a:ext uri="{FF2B5EF4-FFF2-40B4-BE49-F238E27FC236}">
                <a16:creationId xmlns:a16="http://schemas.microsoft.com/office/drawing/2014/main" id="{1405C65E-3D8F-6035-C4D9-AEF1B4BA3F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3596" y="5346047"/>
            <a:ext cx="914402" cy="665990"/>
          </a:xfrm>
          <a:prstGeom prst="rect">
            <a:avLst/>
          </a:prstGeom>
        </p:spPr>
      </p:pic>
      <p:pic>
        <p:nvPicPr>
          <p:cNvPr id="10" name="Picture 9">
            <a:extLst>
              <a:ext uri="{FF2B5EF4-FFF2-40B4-BE49-F238E27FC236}">
                <a16:creationId xmlns:a16="http://schemas.microsoft.com/office/drawing/2014/main" id="{F145F827-E8FC-FDCC-3144-4587339ED4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314338">
            <a:off x="5235465" y="5058585"/>
            <a:ext cx="914402" cy="665990"/>
          </a:xfrm>
          <a:prstGeom prst="rect">
            <a:avLst/>
          </a:prstGeom>
        </p:spPr>
      </p:pic>
      <p:pic>
        <p:nvPicPr>
          <p:cNvPr id="11" name="Picture 10">
            <a:extLst>
              <a:ext uri="{FF2B5EF4-FFF2-40B4-BE49-F238E27FC236}">
                <a16:creationId xmlns:a16="http://schemas.microsoft.com/office/drawing/2014/main" id="{B58E002D-567F-F7C7-C966-4807553E5E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9708227">
            <a:off x="4748072" y="5040693"/>
            <a:ext cx="914402" cy="665990"/>
          </a:xfrm>
          <a:prstGeom prst="rect">
            <a:avLst/>
          </a:prstGeom>
        </p:spPr>
      </p:pic>
      <p:pic>
        <p:nvPicPr>
          <p:cNvPr id="12" name="Picture 11">
            <a:extLst>
              <a:ext uri="{FF2B5EF4-FFF2-40B4-BE49-F238E27FC236}">
                <a16:creationId xmlns:a16="http://schemas.microsoft.com/office/drawing/2014/main" id="{F5F929AA-1AD4-4D2E-C702-B70C4BE9EE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36120" y="4952336"/>
            <a:ext cx="914402" cy="665990"/>
          </a:xfrm>
          <a:prstGeom prst="rect">
            <a:avLst/>
          </a:prstGeom>
        </p:spPr>
      </p:pic>
      <p:pic>
        <p:nvPicPr>
          <p:cNvPr id="13" name="Picture 12">
            <a:extLst>
              <a:ext uri="{FF2B5EF4-FFF2-40B4-BE49-F238E27FC236}">
                <a16:creationId xmlns:a16="http://schemas.microsoft.com/office/drawing/2014/main" id="{061E7F1C-1584-AC64-82AC-A8D05BC58A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82816" y="4984350"/>
            <a:ext cx="914402" cy="665990"/>
          </a:xfrm>
          <a:prstGeom prst="rect">
            <a:avLst/>
          </a:prstGeom>
        </p:spPr>
      </p:pic>
      <p:pic>
        <p:nvPicPr>
          <p:cNvPr id="14" name="Picture 13">
            <a:extLst>
              <a:ext uri="{FF2B5EF4-FFF2-40B4-BE49-F238E27FC236}">
                <a16:creationId xmlns:a16="http://schemas.microsoft.com/office/drawing/2014/main" id="{5EB28AD6-098C-F52C-BADC-6D39916B79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11852" y="5091047"/>
            <a:ext cx="914402" cy="665990"/>
          </a:xfrm>
          <a:prstGeom prst="rect">
            <a:avLst/>
          </a:prstGeom>
        </p:spPr>
      </p:pic>
      <p:pic>
        <p:nvPicPr>
          <p:cNvPr id="15" name="Picture 14">
            <a:extLst>
              <a:ext uri="{FF2B5EF4-FFF2-40B4-BE49-F238E27FC236}">
                <a16:creationId xmlns:a16="http://schemas.microsoft.com/office/drawing/2014/main" id="{3609379B-7A91-7389-C4C4-9D90F0D260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69816" y="4793254"/>
            <a:ext cx="914402" cy="665990"/>
          </a:xfrm>
          <a:prstGeom prst="rect">
            <a:avLst/>
          </a:prstGeom>
        </p:spPr>
      </p:pic>
      <p:pic>
        <p:nvPicPr>
          <p:cNvPr id="16" name="Picture 15">
            <a:extLst>
              <a:ext uri="{FF2B5EF4-FFF2-40B4-BE49-F238E27FC236}">
                <a16:creationId xmlns:a16="http://schemas.microsoft.com/office/drawing/2014/main" id="{B7675549-5E25-EA30-6673-6F51BAB834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309485">
            <a:off x="5633880" y="4677683"/>
            <a:ext cx="914402" cy="665990"/>
          </a:xfrm>
          <a:prstGeom prst="rect">
            <a:avLst/>
          </a:prstGeom>
        </p:spPr>
      </p:pic>
      <p:pic>
        <p:nvPicPr>
          <p:cNvPr id="18" name="Picture 17">
            <a:extLst>
              <a:ext uri="{FF2B5EF4-FFF2-40B4-BE49-F238E27FC236}">
                <a16:creationId xmlns:a16="http://schemas.microsoft.com/office/drawing/2014/main" id="{51C367BA-15CB-8FE0-F773-30A51B9BB4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579953">
            <a:off x="5577566" y="4210509"/>
            <a:ext cx="914402" cy="665990"/>
          </a:xfrm>
          <a:prstGeom prst="rect">
            <a:avLst/>
          </a:prstGeom>
        </p:spPr>
      </p:pic>
      <p:pic>
        <p:nvPicPr>
          <p:cNvPr id="19" name="Picture 18">
            <a:extLst>
              <a:ext uri="{FF2B5EF4-FFF2-40B4-BE49-F238E27FC236}">
                <a16:creationId xmlns:a16="http://schemas.microsoft.com/office/drawing/2014/main" id="{7681CE54-4354-7A2D-BBD4-02D38FF5784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1623476">
            <a:off x="4972896" y="4415866"/>
            <a:ext cx="914402" cy="665990"/>
          </a:xfrm>
          <a:prstGeom prst="rect">
            <a:avLst/>
          </a:prstGeom>
        </p:spPr>
      </p:pic>
      <p:pic>
        <p:nvPicPr>
          <p:cNvPr id="20" name="Picture 19">
            <a:extLst>
              <a:ext uri="{FF2B5EF4-FFF2-40B4-BE49-F238E27FC236}">
                <a16:creationId xmlns:a16="http://schemas.microsoft.com/office/drawing/2014/main" id="{2BCDEC5B-A652-AEF3-1E7E-A0446D25C7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543208">
            <a:off x="4755152" y="4586584"/>
            <a:ext cx="914402" cy="665990"/>
          </a:xfrm>
          <a:prstGeom prst="rect">
            <a:avLst/>
          </a:prstGeom>
        </p:spPr>
      </p:pic>
      <p:pic>
        <p:nvPicPr>
          <p:cNvPr id="21" name="Picture 20">
            <a:extLst>
              <a:ext uri="{FF2B5EF4-FFF2-40B4-BE49-F238E27FC236}">
                <a16:creationId xmlns:a16="http://schemas.microsoft.com/office/drawing/2014/main" id="{686238B5-A360-9A3E-2ED9-E5BE3E9EE8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0275" y="4392595"/>
            <a:ext cx="914402" cy="665990"/>
          </a:xfrm>
          <a:prstGeom prst="rect">
            <a:avLst/>
          </a:prstGeom>
        </p:spPr>
      </p:pic>
      <p:pic>
        <p:nvPicPr>
          <p:cNvPr id="23" name="Picture 22">
            <a:extLst>
              <a:ext uri="{FF2B5EF4-FFF2-40B4-BE49-F238E27FC236}">
                <a16:creationId xmlns:a16="http://schemas.microsoft.com/office/drawing/2014/main" id="{2B5243A1-D064-8503-1294-6629979225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14963" y="4379721"/>
            <a:ext cx="914402" cy="665990"/>
          </a:xfrm>
          <a:prstGeom prst="rect">
            <a:avLst/>
          </a:prstGeom>
        </p:spPr>
      </p:pic>
      <p:pic>
        <p:nvPicPr>
          <p:cNvPr id="24" name="Picture 23">
            <a:extLst>
              <a:ext uri="{FF2B5EF4-FFF2-40B4-BE49-F238E27FC236}">
                <a16:creationId xmlns:a16="http://schemas.microsoft.com/office/drawing/2014/main" id="{DD7886B4-CAC7-98B3-DF9E-E8F89151D4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9875" y="4505792"/>
            <a:ext cx="914402" cy="665990"/>
          </a:xfrm>
          <a:prstGeom prst="rect">
            <a:avLst/>
          </a:prstGeom>
        </p:spPr>
      </p:pic>
      <p:pic>
        <p:nvPicPr>
          <p:cNvPr id="25" name="Picture 24">
            <a:extLst>
              <a:ext uri="{FF2B5EF4-FFF2-40B4-BE49-F238E27FC236}">
                <a16:creationId xmlns:a16="http://schemas.microsoft.com/office/drawing/2014/main" id="{5286F4DD-6711-EC05-0628-1ED4D2DB53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16901" y="3854929"/>
            <a:ext cx="914402" cy="665990"/>
          </a:xfrm>
          <a:prstGeom prst="rect">
            <a:avLst/>
          </a:prstGeom>
        </p:spPr>
      </p:pic>
      <p:pic>
        <p:nvPicPr>
          <p:cNvPr id="26" name="Picture 25">
            <a:extLst>
              <a:ext uri="{FF2B5EF4-FFF2-40B4-BE49-F238E27FC236}">
                <a16:creationId xmlns:a16="http://schemas.microsoft.com/office/drawing/2014/main" id="{BA134502-8A9A-188E-DB5B-97FDEDA1C7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39506">
            <a:off x="5450757" y="3979751"/>
            <a:ext cx="914402" cy="665990"/>
          </a:xfrm>
          <a:prstGeom prst="rect">
            <a:avLst/>
          </a:prstGeom>
        </p:spPr>
      </p:pic>
      <p:pic>
        <p:nvPicPr>
          <p:cNvPr id="27" name="Picture 26">
            <a:extLst>
              <a:ext uri="{FF2B5EF4-FFF2-40B4-BE49-F238E27FC236}">
                <a16:creationId xmlns:a16="http://schemas.microsoft.com/office/drawing/2014/main" id="{C0B6A6AB-DFD5-6196-1F56-079A55BAF9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3321" y="3728042"/>
            <a:ext cx="914402" cy="665990"/>
          </a:xfrm>
          <a:prstGeom prst="rect">
            <a:avLst/>
          </a:prstGeom>
        </p:spPr>
      </p:pic>
      <p:pic>
        <p:nvPicPr>
          <p:cNvPr id="28" name="Picture 27">
            <a:extLst>
              <a:ext uri="{FF2B5EF4-FFF2-40B4-BE49-F238E27FC236}">
                <a16:creationId xmlns:a16="http://schemas.microsoft.com/office/drawing/2014/main" id="{1718C2CB-24B5-92D5-6A93-D2617E89E8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730984">
            <a:off x="4739787" y="3987077"/>
            <a:ext cx="914402" cy="665990"/>
          </a:xfrm>
          <a:prstGeom prst="rect">
            <a:avLst/>
          </a:prstGeom>
        </p:spPr>
      </p:pic>
      <p:pic>
        <p:nvPicPr>
          <p:cNvPr id="29" name="Picture 28">
            <a:extLst>
              <a:ext uri="{FF2B5EF4-FFF2-40B4-BE49-F238E27FC236}">
                <a16:creationId xmlns:a16="http://schemas.microsoft.com/office/drawing/2014/main" id="{CAAE8D0A-357A-7747-B344-668DE5CA60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51067" y="3568951"/>
            <a:ext cx="914402" cy="665990"/>
          </a:xfrm>
          <a:prstGeom prst="rect">
            <a:avLst/>
          </a:prstGeom>
        </p:spPr>
      </p:pic>
      <p:pic>
        <p:nvPicPr>
          <p:cNvPr id="30" name="Picture 29">
            <a:extLst>
              <a:ext uri="{FF2B5EF4-FFF2-40B4-BE49-F238E27FC236}">
                <a16:creationId xmlns:a16="http://schemas.microsoft.com/office/drawing/2014/main" id="{2B39904A-9A43-0CEF-2A3D-FF8D06C030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12717" y="3523315"/>
            <a:ext cx="914402" cy="665990"/>
          </a:xfrm>
          <a:prstGeom prst="rect">
            <a:avLst/>
          </a:prstGeom>
        </p:spPr>
      </p:pic>
      <p:pic>
        <p:nvPicPr>
          <p:cNvPr id="31" name="Picture 30">
            <a:extLst>
              <a:ext uri="{FF2B5EF4-FFF2-40B4-BE49-F238E27FC236}">
                <a16:creationId xmlns:a16="http://schemas.microsoft.com/office/drawing/2014/main" id="{C41F7F62-EC30-3813-60FF-3A646517C2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5640469">
            <a:off x="5916701" y="3340120"/>
            <a:ext cx="914402" cy="665990"/>
          </a:xfrm>
          <a:prstGeom prst="rect">
            <a:avLst/>
          </a:prstGeom>
        </p:spPr>
      </p:pic>
      <p:pic>
        <p:nvPicPr>
          <p:cNvPr id="32" name="Picture 31">
            <a:extLst>
              <a:ext uri="{FF2B5EF4-FFF2-40B4-BE49-F238E27FC236}">
                <a16:creationId xmlns:a16="http://schemas.microsoft.com/office/drawing/2014/main" id="{D7642717-15D2-4032-E211-D55770CD73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26883">
            <a:off x="4463683" y="3422193"/>
            <a:ext cx="914402" cy="665990"/>
          </a:xfrm>
          <a:prstGeom prst="rect">
            <a:avLst/>
          </a:prstGeom>
        </p:spPr>
      </p:pic>
      <p:pic>
        <p:nvPicPr>
          <p:cNvPr id="33" name="Picture 32">
            <a:extLst>
              <a:ext uri="{FF2B5EF4-FFF2-40B4-BE49-F238E27FC236}">
                <a16:creationId xmlns:a16="http://schemas.microsoft.com/office/drawing/2014/main" id="{EB7C6C93-EB44-8E6F-7EB5-09034768B5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05054" y="3213811"/>
            <a:ext cx="914402" cy="665990"/>
          </a:xfrm>
          <a:prstGeom prst="rect">
            <a:avLst/>
          </a:prstGeom>
        </p:spPr>
      </p:pic>
      <p:pic>
        <p:nvPicPr>
          <p:cNvPr id="34" name="Picture 33">
            <a:extLst>
              <a:ext uri="{FF2B5EF4-FFF2-40B4-BE49-F238E27FC236}">
                <a16:creationId xmlns:a16="http://schemas.microsoft.com/office/drawing/2014/main" id="{FF0DAEC7-8207-48BD-E914-2454017219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9176220">
            <a:off x="4868552" y="3134725"/>
            <a:ext cx="914402" cy="665990"/>
          </a:xfrm>
          <a:prstGeom prst="rect">
            <a:avLst/>
          </a:prstGeom>
        </p:spPr>
      </p:pic>
      <p:pic>
        <p:nvPicPr>
          <p:cNvPr id="35" name="Picture 34">
            <a:extLst>
              <a:ext uri="{FF2B5EF4-FFF2-40B4-BE49-F238E27FC236}">
                <a16:creationId xmlns:a16="http://schemas.microsoft.com/office/drawing/2014/main" id="{F2A2DE4E-6D81-C2B6-D0A7-BB7C8E5AFF3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4761753" y="3134308"/>
            <a:ext cx="1127999" cy="821560"/>
          </a:xfrm>
          <a:prstGeom prst="rect">
            <a:avLst/>
          </a:prstGeom>
        </p:spPr>
      </p:pic>
      <p:pic>
        <p:nvPicPr>
          <p:cNvPr id="36" name="Picture 35">
            <a:extLst>
              <a:ext uri="{FF2B5EF4-FFF2-40B4-BE49-F238E27FC236}">
                <a16:creationId xmlns:a16="http://schemas.microsoft.com/office/drawing/2014/main" id="{3AF9574C-C64E-A445-6BA4-91A96C036F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89752" y="3258880"/>
            <a:ext cx="914402" cy="665990"/>
          </a:xfrm>
          <a:prstGeom prst="rect">
            <a:avLst/>
          </a:prstGeom>
        </p:spPr>
      </p:pic>
      <p:pic>
        <p:nvPicPr>
          <p:cNvPr id="37" name="Picture 36">
            <a:extLst>
              <a:ext uri="{FF2B5EF4-FFF2-40B4-BE49-F238E27FC236}">
                <a16:creationId xmlns:a16="http://schemas.microsoft.com/office/drawing/2014/main" id="{3838A93D-A676-8B90-1EFA-A992737128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54651" y="2836993"/>
            <a:ext cx="914402" cy="665990"/>
          </a:xfrm>
          <a:prstGeom prst="rect">
            <a:avLst/>
          </a:prstGeom>
        </p:spPr>
      </p:pic>
      <p:pic>
        <p:nvPicPr>
          <p:cNvPr id="38" name="Picture 37">
            <a:extLst>
              <a:ext uri="{FF2B5EF4-FFF2-40B4-BE49-F238E27FC236}">
                <a16:creationId xmlns:a16="http://schemas.microsoft.com/office/drawing/2014/main" id="{CF321FE1-667B-905E-E403-E77D83F6FA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3104" y="2657146"/>
            <a:ext cx="914402" cy="665990"/>
          </a:xfrm>
          <a:prstGeom prst="rect">
            <a:avLst/>
          </a:prstGeom>
        </p:spPr>
      </p:pic>
      <p:pic>
        <p:nvPicPr>
          <p:cNvPr id="39" name="Picture 38">
            <a:extLst>
              <a:ext uri="{FF2B5EF4-FFF2-40B4-BE49-F238E27FC236}">
                <a16:creationId xmlns:a16="http://schemas.microsoft.com/office/drawing/2014/main" id="{EB289873-12E6-2AB4-545C-3EBD089D96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5113457" y="2634033"/>
            <a:ext cx="914402" cy="665990"/>
          </a:xfrm>
          <a:prstGeom prst="rect">
            <a:avLst/>
          </a:prstGeom>
        </p:spPr>
      </p:pic>
      <p:pic>
        <p:nvPicPr>
          <p:cNvPr id="40" name="Picture 39">
            <a:extLst>
              <a:ext uri="{FF2B5EF4-FFF2-40B4-BE49-F238E27FC236}">
                <a16:creationId xmlns:a16="http://schemas.microsoft.com/office/drawing/2014/main" id="{576493B1-247D-66BD-0EE6-2E6FEE770A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3053" y="2770343"/>
            <a:ext cx="914402" cy="665990"/>
          </a:xfrm>
          <a:prstGeom prst="rect">
            <a:avLst/>
          </a:prstGeom>
        </p:spPr>
      </p:pic>
      <p:pic>
        <p:nvPicPr>
          <p:cNvPr id="41" name="Picture 40">
            <a:extLst>
              <a:ext uri="{FF2B5EF4-FFF2-40B4-BE49-F238E27FC236}">
                <a16:creationId xmlns:a16="http://schemas.microsoft.com/office/drawing/2014/main" id="{617C0620-B1A3-DC6B-0942-FD751C210C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1534780">
            <a:off x="5043010" y="2646080"/>
            <a:ext cx="914402" cy="665990"/>
          </a:xfrm>
          <a:prstGeom prst="rect">
            <a:avLst/>
          </a:prstGeom>
        </p:spPr>
      </p:pic>
      <p:pic>
        <p:nvPicPr>
          <p:cNvPr id="42" name="Picture 41">
            <a:extLst>
              <a:ext uri="{FF2B5EF4-FFF2-40B4-BE49-F238E27FC236}">
                <a16:creationId xmlns:a16="http://schemas.microsoft.com/office/drawing/2014/main" id="{A7374B45-4ADE-7F54-2E80-DCFE1EF7102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0144" y="2349872"/>
            <a:ext cx="914402" cy="665990"/>
          </a:xfrm>
          <a:prstGeom prst="rect">
            <a:avLst/>
          </a:prstGeom>
        </p:spPr>
      </p:pic>
      <p:pic>
        <p:nvPicPr>
          <p:cNvPr id="43" name="Picture 42">
            <a:extLst>
              <a:ext uri="{FF2B5EF4-FFF2-40B4-BE49-F238E27FC236}">
                <a16:creationId xmlns:a16="http://schemas.microsoft.com/office/drawing/2014/main" id="{4E641786-76E3-4791-2A5A-6C2C1B33930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316921" y="2085032"/>
            <a:ext cx="914402" cy="1333961"/>
          </a:xfrm>
          <a:prstGeom prst="rect">
            <a:avLst/>
          </a:prstGeom>
        </p:spPr>
      </p:pic>
      <p:pic>
        <p:nvPicPr>
          <p:cNvPr id="44" name="Picture 43">
            <a:extLst>
              <a:ext uri="{FF2B5EF4-FFF2-40B4-BE49-F238E27FC236}">
                <a16:creationId xmlns:a16="http://schemas.microsoft.com/office/drawing/2014/main" id="{F7A554A9-6A0A-6CA5-582A-557A3BF714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99066" y="4132584"/>
            <a:ext cx="914402" cy="665990"/>
          </a:xfrm>
          <a:prstGeom prst="rect">
            <a:avLst/>
          </a:prstGeom>
        </p:spPr>
      </p:pic>
      <p:pic>
        <p:nvPicPr>
          <p:cNvPr id="45" name="Picture 44">
            <a:extLst>
              <a:ext uri="{FF2B5EF4-FFF2-40B4-BE49-F238E27FC236}">
                <a16:creationId xmlns:a16="http://schemas.microsoft.com/office/drawing/2014/main" id="{5A08E58D-A683-8533-CE07-D581462BFC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908018">
            <a:off x="6039126" y="2040567"/>
            <a:ext cx="914402" cy="665990"/>
          </a:xfrm>
          <a:prstGeom prst="rect">
            <a:avLst/>
          </a:prstGeom>
        </p:spPr>
      </p:pic>
      <p:pic>
        <p:nvPicPr>
          <p:cNvPr id="46" name="Picture 45">
            <a:extLst>
              <a:ext uri="{FF2B5EF4-FFF2-40B4-BE49-F238E27FC236}">
                <a16:creationId xmlns:a16="http://schemas.microsoft.com/office/drawing/2014/main" id="{35B7D6C8-BD55-36E3-8C5E-A2465E27AB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476033">
            <a:off x="4532675" y="2189402"/>
            <a:ext cx="914402" cy="665990"/>
          </a:xfrm>
          <a:prstGeom prst="rect">
            <a:avLst/>
          </a:prstGeom>
        </p:spPr>
      </p:pic>
      <p:pic>
        <p:nvPicPr>
          <p:cNvPr id="47" name="Picture 46">
            <a:extLst>
              <a:ext uri="{FF2B5EF4-FFF2-40B4-BE49-F238E27FC236}">
                <a16:creationId xmlns:a16="http://schemas.microsoft.com/office/drawing/2014/main" id="{5525B0E7-EE80-985D-4D9C-9AD8F4DBBC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1155450">
            <a:off x="4489766" y="3941735"/>
            <a:ext cx="914402" cy="665990"/>
          </a:xfrm>
          <a:prstGeom prst="rect">
            <a:avLst/>
          </a:prstGeom>
        </p:spPr>
      </p:pic>
      <p:pic>
        <p:nvPicPr>
          <p:cNvPr id="48" name="Picture 47">
            <a:extLst>
              <a:ext uri="{FF2B5EF4-FFF2-40B4-BE49-F238E27FC236}">
                <a16:creationId xmlns:a16="http://schemas.microsoft.com/office/drawing/2014/main" id="{F914FEA0-2A50-CF06-9C1D-133441E258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7787597">
            <a:off x="5823242" y="3761345"/>
            <a:ext cx="914402" cy="665990"/>
          </a:xfrm>
          <a:prstGeom prst="rect">
            <a:avLst/>
          </a:prstGeom>
        </p:spPr>
      </p:pic>
      <p:pic>
        <p:nvPicPr>
          <p:cNvPr id="49" name="Picture 48">
            <a:extLst>
              <a:ext uri="{FF2B5EF4-FFF2-40B4-BE49-F238E27FC236}">
                <a16:creationId xmlns:a16="http://schemas.microsoft.com/office/drawing/2014/main" id="{7C3EF374-8232-FBAF-8A2C-E9E6F17A3D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82816" y="1778858"/>
            <a:ext cx="914402" cy="665990"/>
          </a:xfrm>
          <a:prstGeom prst="rect">
            <a:avLst/>
          </a:prstGeom>
        </p:spPr>
      </p:pic>
      <p:pic>
        <p:nvPicPr>
          <p:cNvPr id="50" name="Picture 49">
            <a:extLst>
              <a:ext uri="{FF2B5EF4-FFF2-40B4-BE49-F238E27FC236}">
                <a16:creationId xmlns:a16="http://schemas.microsoft.com/office/drawing/2014/main" id="{DEE858C6-F9DB-7123-63B8-BB22AC92696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99276" y="2315157"/>
            <a:ext cx="1638449" cy="1193338"/>
          </a:xfrm>
          <a:prstGeom prst="rect">
            <a:avLst/>
          </a:prstGeom>
        </p:spPr>
      </p:pic>
      <p:pic>
        <p:nvPicPr>
          <p:cNvPr id="51" name="Picture 50">
            <a:extLst>
              <a:ext uri="{FF2B5EF4-FFF2-40B4-BE49-F238E27FC236}">
                <a16:creationId xmlns:a16="http://schemas.microsoft.com/office/drawing/2014/main" id="{AF21B30D-2044-354C-DD12-0DD3420FE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1941993">
            <a:off x="4366086" y="2848138"/>
            <a:ext cx="914402" cy="665990"/>
          </a:xfrm>
          <a:prstGeom prst="rect">
            <a:avLst/>
          </a:prstGeom>
        </p:spPr>
      </p:pic>
      <p:pic>
        <p:nvPicPr>
          <p:cNvPr id="52" name="Picture 51">
            <a:extLst>
              <a:ext uri="{FF2B5EF4-FFF2-40B4-BE49-F238E27FC236}">
                <a16:creationId xmlns:a16="http://schemas.microsoft.com/office/drawing/2014/main" id="{4B887422-8793-83E9-D3D9-758205AEF79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2332839">
            <a:off x="4748967" y="4979856"/>
            <a:ext cx="914402" cy="665990"/>
          </a:xfrm>
          <a:prstGeom prst="rect">
            <a:avLst/>
          </a:prstGeom>
        </p:spPr>
      </p:pic>
      <p:pic>
        <p:nvPicPr>
          <p:cNvPr id="53" name="Picture 52">
            <a:extLst>
              <a:ext uri="{FF2B5EF4-FFF2-40B4-BE49-F238E27FC236}">
                <a16:creationId xmlns:a16="http://schemas.microsoft.com/office/drawing/2014/main" id="{4EC73217-CC2B-25E2-1CF9-C901A30C3A93}"/>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1264106">
            <a:off x="4568736" y="2202838"/>
            <a:ext cx="1025939" cy="747226"/>
          </a:xfrm>
          <a:prstGeom prst="rect">
            <a:avLst/>
          </a:prstGeom>
        </p:spPr>
      </p:pic>
      <p:pic>
        <p:nvPicPr>
          <p:cNvPr id="54" name="Picture 53">
            <a:extLst>
              <a:ext uri="{FF2B5EF4-FFF2-40B4-BE49-F238E27FC236}">
                <a16:creationId xmlns:a16="http://schemas.microsoft.com/office/drawing/2014/main" id="{6531143A-2C14-9E97-EEB6-D71115F41B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5405" y="1833918"/>
            <a:ext cx="914402" cy="665990"/>
          </a:xfrm>
          <a:prstGeom prst="rect">
            <a:avLst/>
          </a:prstGeom>
        </p:spPr>
      </p:pic>
      <p:pic>
        <p:nvPicPr>
          <p:cNvPr id="55" name="Picture 54">
            <a:extLst>
              <a:ext uri="{FF2B5EF4-FFF2-40B4-BE49-F238E27FC236}">
                <a16:creationId xmlns:a16="http://schemas.microsoft.com/office/drawing/2014/main" id="{F47A5330-92E0-1314-EA4E-6CDD079938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7296378">
            <a:off x="4554172" y="2153853"/>
            <a:ext cx="914402" cy="665990"/>
          </a:xfrm>
          <a:prstGeom prst="rect">
            <a:avLst/>
          </a:prstGeom>
        </p:spPr>
      </p:pic>
      <p:pic>
        <p:nvPicPr>
          <p:cNvPr id="56" name="Picture 55">
            <a:extLst>
              <a:ext uri="{FF2B5EF4-FFF2-40B4-BE49-F238E27FC236}">
                <a16:creationId xmlns:a16="http://schemas.microsoft.com/office/drawing/2014/main" id="{3733680C-B08E-1A5A-983C-9DE32ADAAA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8630987">
            <a:off x="4830485" y="2085629"/>
            <a:ext cx="914402" cy="764139"/>
          </a:xfrm>
          <a:prstGeom prst="rect">
            <a:avLst/>
          </a:prstGeom>
        </p:spPr>
      </p:pic>
    </p:spTree>
    <p:extLst>
      <p:ext uri="{BB962C8B-B14F-4D97-AF65-F5344CB8AC3E}">
        <p14:creationId xmlns:p14="http://schemas.microsoft.com/office/powerpoint/2010/main" val="408753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250"/>
                                  </p:stCondLst>
                                  <p:childTnLst>
                                    <p:set>
                                      <p:cBhvr>
                                        <p:cTn id="15" dur="1" fill="hold">
                                          <p:stCondLst>
                                            <p:cond delay="0"/>
                                          </p:stCondLst>
                                        </p:cTn>
                                        <p:tgtEl>
                                          <p:spTgt spid="124"/>
                                        </p:tgtEl>
                                        <p:attrNameLst>
                                          <p:attrName>style.visibility</p:attrName>
                                        </p:attrNameLst>
                                      </p:cBhvr>
                                      <p:to>
                                        <p:strVal val="visible"/>
                                      </p:to>
                                    </p:set>
                                  </p:childTnLst>
                                </p:cTn>
                              </p:par>
                            </p:childTnLst>
                          </p:cTn>
                        </p:par>
                        <p:par>
                          <p:cTn id="16" fill="hold">
                            <p:stCondLst>
                              <p:cond delay="250"/>
                            </p:stCondLst>
                            <p:childTnLst>
                              <p:par>
                                <p:cTn id="17" presetID="1" presetClass="entr" presetSubtype="0" fill="hold" nodeType="afterEffect">
                                  <p:stCondLst>
                                    <p:cond delay="250"/>
                                  </p:stCondLst>
                                  <p:childTnLst>
                                    <p:set>
                                      <p:cBhvr>
                                        <p:cTn id="18" dur="1" fill="hold">
                                          <p:stCondLst>
                                            <p:cond delay="0"/>
                                          </p:stCondLst>
                                        </p:cTn>
                                        <p:tgtEl>
                                          <p:spTgt spid="126"/>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nodeType="afterEffect">
                                  <p:stCondLst>
                                    <p:cond delay="250"/>
                                  </p:stCondLst>
                                  <p:childTnLst>
                                    <p:set>
                                      <p:cBhvr>
                                        <p:cTn id="21" dur="1" fill="hold">
                                          <p:stCondLst>
                                            <p:cond delay="0"/>
                                          </p:stCondLst>
                                        </p:cTn>
                                        <p:tgtEl>
                                          <p:spTgt spid="125"/>
                                        </p:tgtEl>
                                        <p:attrNameLst>
                                          <p:attrName>style.visibility</p:attrName>
                                        </p:attrNameLst>
                                      </p:cBhvr>
                                      <p:to>
                                        <p:strVal val="visible"/>
                                      </p:to>
                                    </p:set>
                                  </p:childTnLst>
                                </p:cTn>
                              </p:par>
                            </p:childTnLst>
                          </p:cTn>
                        </p:par>
                        <p:par>
                          <p:cTn id="22" fill="hold">
                            <p:stCondLst>
                              <p:cond delay="750"/>
                            </p:stCondLst>
                            <p:childTnLst>
                              <p:par>
                                <p:cTn id="23" presetID="1" presetClass="entr" presetSubtype="0" fill="hold" nodeType="afterEffect">
                                  <p:stCondLst>
                                    <p:cond delay="250"/>
                                  </p:stCondLst>
                                  <p:childTnLst>
                                    <p:set>
                                      <p:cBhvr>
                                        <p:cTn id="24" dur="1" fill="hold">
                                          <p:stCondLst>
                                            <p:cond delay="0"/>
                                          </p:stCondLst>
                                        </p:cTn>
                                        <p:tgtEl>
                                          <p:spTgt spid="127"/>
                                        </p:tgtEl>
                                        <p:attrNameLst>
                                          <p:attrName>style.visibility</p:attrName>
                                        </p:attrNameLst>
                                      </p:cBhvr>
                                      <p:to>
                                        <p:strVal val="visible"/>
                                      </p:to>
                                    </p:set>
                                  </p:childTnLst>
                                </p:cTn>
                              </p:par>
                            </p:childTnLst>
                          </p:cTn>
                        </p:par>
                        <p:par>
                          <p:cTn id="25" fill="hold">
                            <p:stCondLst>
                              <p:cond delay="1000"/>
                            </p:stCondLst>
                            <p:childTnLst>
                              <p:par>
                                <p:cTn id="26" presetID="22" presetClass="entr" presetSubtype="4" fill="hold" nodeType="afterEffect">
                                  <p:stCondLst>
                                    <p:cond delay="250"/>
                                  </p:stCondLst>
                                  <p:childTnLst>
                                    <p:set>
                                      <p:cBhvr>
                                        <p:cTn id="27" dur="1" fill="hold">
                                          <p:stCondLst>
                                            <p:cond delay="0"/>
                                          </p:stCondLst>
                                        </p:cTn>
                                        <p:tgtEl>
                                          <p:spTgt spid="129"/>
                                        </p:tgtEl>
                                        <p:attrNameLst>
                                          <p:attrName>style.visibility</p:attrName>
                                        </p:attrNameLst>
                                      </p:cBhvr>
                                      <p:to>
                                        <p:strVal val="visible"/>
                                      </p:to>
                                    </p:set>
                                    <p:animEffect transition="in" filter="wipe(down)">
                                      <p:cBhvr>
                                        <p:cTn id="28" dur="500"/>
                                        <p:tgtEl>
                                          <p:spTgt spid="129"/>
                                        </p:tgtEl>
                                      </p:cBhvr>
                                    </p:animEffect>
                                  </p:childTnLst>
                                </p:cTn>
                              </p:par>
                            </p:childTnLst>
                          </p:cTn>
                        </p:par>
                        <p:par>
                          <p:cTn id="29" fill="hold">
                            <p:stCondLst>
                              <p:cond delay="1750"/>
                            </p:stCondLst>
                            <p:childTnLst>
                              <p:par>
                                <p:cTn id="30" presetID="1" presetClass="entr" presetSubtype="0" fill="hold" nodeType="afterEffect">
                                  <p:stCondLst>
                                    <p:cond delay="250"/>
                                  </p:stCondLst>
                                  <p:childTnLst>
                                    <p:set>
                                      <p:cBhvr>
                                        <p:cTn id="31" dur="1" fill="hold">
                                          <p:stCondLst>
                                            <p:cond delay="0"/>
                                          </p:stCondLst>
                                        </p:cTn>
                                        <p:tgtEl>
                                          <p:spTgt spid="130"/>
                                        </p:tgtEl>
                                        <p:attrNameLst>
                                          <p:attrName>style.visibility</p:attrName>
                                        </p:attrNameLst>
                                      </p:cBhvr>
                                      <p:to>
                                        <p:strVal val="visible"/>
                                      </p:to>
                                    </p:set>
                                  </p:childTnLst>
                                </p:cTn>
                              </p:par>
                            </p:childTnLst>
                          </p:cTn>
                        </p:par>
                        <p:par>
                          <p:cTn id="32" fill="hold">
                            <p:stCondLst>
                              <p:cond delay="2000"/>
                            </p:stCondLst>
                            <p:childTnLst>
                              <p:par>
                                <p:cTn id="33" presetID="1" presetClass="entr" presetSubtype="0" fill="hold" nodeType="afterEffect">
                                  <p:stCondLst>
                                    <p:cond delay="250"/>
                                  </p:stCondLst>
                                  <p:childTnLst>
                                    <p:set>
                                      <p:cBhvr>
                                        <p:cTn id="34" dur="1" fill="hold">
                                          <p:stCondLst>
                                            <p:cond delay="0"/>
                                          </p:stCondLst>
                                        </p:cTn>
                                        <p:tgtEl>
                                          <p:spTgt spid="131"/>
                                        </p:tgtEl>
                                        <p:attrNameLst>
                                          <p:attrName>style.visibility</p:attrName>
                                        </p:attrNameLst>
                                      </p:cBhvr>
                                      <p:to>
                                        <p:strVal val="visible"/>
                                      </p:to>
                                    </p:set>
                                  </p:childTnLst>
                                </p:cTn>
                              </p:par>
                            </p:childTnLst>
                          </p:cTn>
                        </p:par>
                        <p:par>
                          <p:cTn id="35" fill="hold">
                            <p:stCondLst>
                              <p:cond delay="2250"/>
                            </p:stCondLst>
                            <p:childTnLst>
                              <p:par>
                                <p:cTn id="36" presetID="1" presetClass="entr" presetSubtype="0" fill="hold" nodeType="afterEffect">
                                  <p:stCondLst>
                                    <p:cond delay="250"/>
                                  </p:stCondLst>
                                  <p:childTnLst>
                                    <p:set>
                                      <p:cBhvr>
                                        <p:cTn id="37" dur="1" fill="hold">
                                          <p:stCondLst>
                                            <p:cond delay="0"/>
                                          </p:stCondLst>
                                        </p:cTn>
                                        <p:tgtEl>
                                          <p:spTgt spid="132"/>
                                        </p:tgtEl>
                                        <p:attrNameLst>
                                          <p:attrName>style.visibility</p:attrName>
                                        </p:attrNameLst>
                                      </p:cBhvr>
                                      <p:to>
                                        <p:strVal val="visible"/>
                                      </p:to>
                                    </p:set>
                                  </p:childTnLst>
                                </p:cTn>
                              </p:par>
                            </p:childTnLst>
                          </p:cTn>
                        </p:par>
                        <p:par>
                          <p:cTn id="38" fill="hold">
                            <p:stCondLst>
                              <p:cond delay="2500"/>
                            </p:stCondLst>
                            <p:childTnLst>
                              <p:par>
                                <p:cTn id="39" presetID="1" presetClass="entr" presetSubtype="0" fill="hold" nodeType="afterEffect">
                                  <p:stCondLst>
                                    <p:cond delay="250"/>
                                  </p:stCondLst>
                                  <p:childTnLst>
                                    <p:set>
                                      <p:cBhvr>
                                        <p:cTn id="40" dur="1" fill="hold">
                                          <p:stCondLst>
                                            <p:cond delay="0"/>
                                          </p:stCondLst>
                                        </p:cTn>
                                        <p:tgtEl>
                                          <p:spTgt spid="134"/>
                                        </p:tgtEl>
                                        <p:attrNameLst>
                                          <p:attrName>style.visibility</p:attrName>
                                        </p:attrNameLst>
                                      </p:cBhvr>
                                      <p:to>
                                        <p:strVal val="visible"/>
                                      </p:to>
                                    </p:set>
                                  </p:childTnLst>
                                </p:cTn>
                              </p:par>
                            </p:childTnLst>
                          </p:cTn>
                        </p:par>
                        <p:par>
                          <p:cTn id="41" fill="hold">
                            <p:stCondLst>
                              <p:cond delay="2750"/>
                            </p:stCondLst>
                            <p:childTnLst>
                              <p:par>
                                <p:cTn id="42" presetID="1" presetClass="entr" presetSubtype="0" fill="hold" nodeType="afterEffect">
                                  <p:stCondLst>
                                    <p:cond delay="250"/>
                                  </p:stCondLst>
                                  <p:childTnLst>
                                    <p:set>
                                      <p:cBhvr>
                                        <p:cTn id="43" dur="1" fill="hold">
                                          <p:stCondLst>
                                            <p:cond delay="0"/>
                                          </p:stCondLst>
                                        </p:cTn>
                                        <p:tgtEl>
                                          <p:spTgt spid="133"/>
                                        </p:tgtEl>
                                        <p:attrNameLst>
                                          <p:attrName>style.visibility</p:attrName>
                                        </p:attrNameLst>
                                      </p:cBhvr>
                                      <p:to>
                                        <p:strVal val="visible"/>
                                      </p:to>
                                    </p:set>
                                  </p:childTnLst>
                                </p:cTn>
                              </p:par>
                            </p:childTnLst>
                          </p:cTn>
                        </p:par>
                        <p:par>
                          <p:cTn id="44" fill="hold">
                            <p:stCondLst>
                              <p:cond delay="3000"/>
                            </p:stCondLst>
                            <p:childTnLst>
                              <p:par>
                                <p:cTn id="45" presetID="1" presetClass="entr" presetSubtype="0" fill="hold" nodeType="afterEffect">
                                  <p:stCondLst>
                                    <p:cond delay="250"/>
                                  </p:stCondLst>
                                  <p:childTnLst>
                                    <p:set>
                                      <p:cBhvr>
                                        <p:cTn id="46" dur="1" fill="hold">
                                          <p:stCondLst>
                                            <p:cond delay="0"/>
                                          </p:stCondLst>
                                        </p:cTn>
                                        <p:tgtEl>
                                          <p:spTgt spid="135"/>
                                        </p:tgtEl>
                                        <p:attrNameLst>
                                          <p:attrName>style.visibility</p:attrName>
                                        </p:attrNameLst>
                                      </p:cBhvr>
                                      <p:to>
                                        <p:strVal val="visible"/>
                                      </p:to>
                                    </p:set>
                                  </p:childTnLst>
                                </p:cTn>
                              </p:par>
                            </p:childTnLst>
                          </p:cTn>
                        </p:par>
                        <p:par>
                          <p:cTn id="47" fill="hold">
                            <p:stCondLst>
                              <p:cond delay="3250"/>
                            </p:stCondLst>
                            <p:childTnLst>
                              <p:par>
                                <p:cTn id="48" presetID="1" presetClass="entr" presetSubtype="0" fill="hold" nodeType="afterEffect">
                                  <p:stCondLst>
                                    <p:cond delay="250"/>
                                  </p:stCondLst>
                                  <p:childTnLst>
                                    <p:set>
                                      <p:cBhvr>
                                        <p:cTn id="49" dur="1" fill="hold">
                                          <p:stCondLst>
                                            <p:cond delay="0"/>
                                          </p:stCondLst>
                                        </p:cTn>
                                        <p:tgtEl>
                                          <p:spTgt spid="136"/>
                                        </p:tgtEl>
                                        <p:attrNameLst>
                                          <p:attrName>style.visibility</p:attrName>
                                        </p:attrNameLst>
                                      </p:cBhvr>
                                      <p:to>
                                        <p:strVal val="visible"/>
                                      </p:to>
                                    </p:set>
                                  </p:childTnLst>
                                </p:cTn>
                              </p:par>
                            </p:childTnLst>
                          </p:cTn>
                        </p:par>
                        <p:par>
                          <p:cTn id="50" fill="hold">
                            <p:stCondLst>
                              <p:cond delay="3500"/>
                            </p:stCondLst>
                            <p:childTnLst>
                              <p:par>
                                <p:cTn id="51" presetID="22" presetClass="entr" presetSubtype="4" fill="hold" nodeType="afterEffect">
                                  <p:stCondLst>
                                    <p:cond delay="250"/>
                                  </p:stCondLst>
                                  <p:childTnLst>
                                    <p:set>
                                      <p:cBhvr>
                                        <p:cTn id="52" dur="1" fill="hold">
                                          <p:stCondLst>
                                            <p:cond delay="0"/>
                                          </p:stCondLst>
                                        </p:cTn>
                                        <p:tgtEl>
                                          <p:spTgt spid="137"/>
                                        </p:tgtEl>
                                        <p:attrNameLst>
                                          <p:attrName>style.visibility</p:attrName>
                                        </p:attrNameLst>
                                      </p:cBhvr>
                                      <p:to>
                                        <p:strVal val="visible"/>
                                      </p:to>
                                    </p:set>
                                    <p:animEffect transition="in" filter="wipe(down)">
                                      <p:cBhvr>
                                        <p:cTn id="53" dur="500"/>
                                        <p:tgtEl>
                                          <p:spTgt spid="137"/>
                                        </p:tgtEl>
                                      </p:cBhvr>
                                    </p:animEffect>
                                  </p:childTnLst>
                                </p:cTn>
                              </p:par>
                            </p:childTnLst>
                          </p:cTn>
                        </p:par>
                        <p:par>
                          <p:cTn id="54" fill="hold">
                            <p:stCondLst>
                              <p:cond delay="4250"/>
                            </p:stCondLst>
                            <p:childTnLst>
                              <p:par>
                                <p:cTn id="55" presetID="1" presetClass="entr" presetSubtype="0" fill="hold" nodeType="afterEffect">
                                  <p:stCondLst>
                                    <p:cond delay="250"/>
                                  </p:stCondLst>
                                  <p:childTnLst>
                                    <p:set>
                                      <p:cBhvr>
                                        <p:cTn id="56" dur="1" fill="hold">
                                          <p:stCondLst>
                                            <p:cond delay="0"/>
                                          </p:stCondLst>
                                        </p:cTn>
                                        <p:tgtEl>
                                          <p:spTgt spid="138"/>
                                        </p:tgtEl>
                                        <p:attrNameLst>
                                          <p:attrName>style.visibility</p:attrName>
                                        </p:attrNameLst>
                                      </p:cBhvr>
                                      <p:to>
                                        <p:strVal val="visible"/>
                                      </p:to>
                                    </p:set>
                                  </p:childTnLst>
                                </p:cTn>
                              </p:par>
                            </p:childTnLst>
                          </p:cTn>
                        </p:par>
                        <p:par>
                          <p:cTn id="57" fill="hold">
                            <p:stCondLst>
                              <p:cond delay="4500"/>
                            </p:stCondLst>
                            <p:childTnLst>
                              <p:par>
                                <p:cTn id="58" presetID="22" presetClass="entr" presetSubtype="4" fill="hold" nodeType="afterEffect">
                                  <p:stCondLst>
                                    <p:cond delay="250"/>
                                  </p:stCondLst>
                                  <p:childTnLst>
                                    <p:set>
                                      <p:cBhvr>
                                        <p:cTn id="59" dur="1" fill="hold">
                                          <p:stCondLst>
                                            <p:cond delay="0"/>
                                          </p:stCondLst>
                                        </p:cTn>
                                        <p:tgtEl>
                                          <p:spTgt spid="139"/>
                                        </p:tgtEl>
                                        <p:attrNameLst>
                                          <p:attrName>style.visibility</p:attrName>
                                        </p:attrNameLst>
                                      </p:cBhvr>
                                      <p:to>
                                        <p:strVal val="visible"/>
                                      </p:to>
                                    </p:set>
                                    <p:animEffect transition="in" filter="wipe(down)">
                                      <p:cBhvr>
                                        <p:cTn id="60" dur="500"/>
                                        <p:tgtEl>
                                          <p:spTgt spid="139"/>
                                        </p:tgtEl>
                                      </p:cBhvr>
                                    </p:animEffect>
                                  </p:childTnLst>
                                </p:cTn>
                              </p:par>
                            </p:childTnLst>
                          </p:cTn>
                        </p:par>
                        <p:par>
                          <p:cTn id="61" fill="hold">
                            <p:stCondLst>
                              <p:cond delay="5250"/>
                            </p:stCondLst>
                            <p:childTnLst>
                              <p:par>
                                <p:cTn id="62" presetID="1" presetClass="entr" presetSubtype="0" fill="hold" nodeType="afterEffect">
                                  <p:stCondLst>
                                    <p:cond delay="250"/>
                                  </p:stCondLst>
                                  <p:childTnLst>
                                    <p:set>
                                      <p:cBhvr>
                                        <p:cTn id="63" dur="1" fill="hold">
                                          <p:stCondLst>
                                            <p:cond delay="0"/>
                                          </p:stCondLst>
                                        </p:cTn>
                                        <p:tgtEl>
                                          <p:spTgt spid="140"/>
                                        </p:tgtEl>
                                        <p:attrNameLst>
                                          <p:attrName>style.visibility</p:attrName>
                                        </p:attrNameLst>
                                      </p:cBhvr>
                                      <p:to>
                                        <p:strVal val="visible"/>
                                      </p:to>
                                    </p:set>
                                  </p:childTnLst>
                                </p:cTn>
                              </p:par>
                            </p:childTnLst>
                          </p:cTn>
                        </p:par>
                        <p:par>
                          <p:cTn id="64" fill="hold">
                            <p:stCondLst>
                              <p:cond delay="5500"/>
                            </p:stCondLst>
                            <p:childTnLst>
                              <p:par>
                                <p:cTn id="65" presetID="1" presetClass="entr" presetSubtype="0" fill="hold" nodeType="afterEffect">
                                  <p:stCondLst>
                                    <p:cond delay="250"/>
                                  </p:stCondLst>
                                  <p:childTnLst>
                                    <p:set>
                                      <p:cBhvr>
                                        <p:cTn id="66" dur="1" fill="hold">
                                          <p:stCondLst>
                                            <p:cond delay="0"/>
                                          </p:stCondLst>
                                        </p:cTn>
                                        <p:tgtEl>
                                          <p:spTgt spid="141"/>
                                        </p:tgtEl>
                                        <p:attrNameLst>
                                          <p:attrName>style.visibility</p:attrName>
                                        </p:attrNameLst>
                                      </p:cBhvr>
                                      <p:to>
                                        <p:strVal val="visible"/>
                                      </p:to>
                                    </p:set>
                                  </p:childTnLst>
                                </p:cTn>
                              </p:par>
                            </p:childTnLst>
                          </p:cTn>
                        </p:par>
                        <p:par>
                          <p:cTn id="67" fill="hold">
                            <p:stCondLst>
                              <p:cond delay="5750"/>
                            </p:stCondLst>
                            <p:childTnLst>
                              <p:par>
                                <p:cTn id="68" presetID="1" presetClass="entr" presetSubtype="0" fill="hold" nodeType="afterEffect">
                                  <p:stCondLst>
                                    <p:cond delay="250"/>
                                  </p:stCondLst>
                                  <p:childTnLst>
                                    <p:set>
                                      <p:cBhvr>
                                        <p:cTn id="69" dur="1" fill="hold">
                                          <p:stCondLst>
                                            <p:cond delay="0"/>
                                          </p:stCondLst>
                                        </p:cTn>
                                        <p:tgtEl>
                                          <p:spTgt spid="142"/>
                                        </p:tgtEl>
                                        <p:attrNameLst>
                                          <p:attrName>style.visibility</p:attrName>
                                        </p:attrNameLst>
                                      </p:cBhvr>
                                      <p:to>
                                        <p:strVal val="visible"/>
                                      </p:to>
                                    </p:set>
                                  </p:childTnLst>
                                </p:cTn>
                              </p:par>
                            </p:childTnLst>
                          </p:cTn>
                        </p:par>
                        <p:par>
                          <p:cTn id="70" fill="hold">
                            <p:stCondLst>
                              <p:cond delay="6000"/>
                            </p:stCondLst>
                            <p:childTnLst>
                              <p:par>
                                <p:cTn id="71" presetID="1" presetClass="entr" presetSubtype="0" fill="hold" nodeType="afterEffect">
                                  <p:stCondLst>
                                    <p:cond delay="250"/>
                                  </p:stCondLst>
                                  <p:childTnLst>
                                    <p:set>
                                      <p:cBhvr>
                                        <p:cTn id="72" dur="1" fill="hold">
                                          <p:stCondLst>
                                            <p:cond delay="0"/>
                                          </p:stCondLst>
                                        </p:cTn>
                                        <p:tgtEl>
                                          <p:spTgt spid="143"/>
                                        </p:tgtEl>
                                        <p:attrNameLst>
                                          <p:attrName>style.visibility</p:attrName>
                                        </p:attrNameLst>
                                      </p:cBhvr>
                                      <p:to>
                                        <p:strVal val="visible"/>
                                      </p:to>
                                    </p:set>
                                  </p:childTnLst>
                                </p:cTn>
                              </p:par>
                            </p:childTnLst>
                          </p:cTn>
                        </p:par>
                        <p:par>
                          <p:cTn id="73" fill="hold">
                            <p:stCondLst>
                              <p:cond delay="6250"/>
                            </p:stCondLst>
                            <p:childTnLst>
                              <p:par>
                                <p:cTn id="74" presetID="1" presetClass="entr" presetSubtype="0" fill="hold" nodeType="afterEffect">
                                  <p:stCondLst>
                                    <p:cond delay="250"/>
                                  </p:stCondLst>
                                  <p:childTnLst>
                                    <p:set>
                                      <p:cBhvr>
                                        <p:cTn id="75" dur="1" fill="hold">
                                          <p:stCondLst>
                                            <p:cond delay="0"/>
                                          </p:stCondLst>
                                        </p:cTn>
                                        <p:tgtEl>
                                          <p:spTgt spid="144"/>
                                        </p:tgtEl>
                                        <p:attrNameLst>
                                          <p:attrName>style.visibility</p:attrName>
                                        </p:attrNameLst>
                                      </p:cBhvr>
                                      <p:to>
                                        <p:strVal val="visible"/>
                                      </p:to>
                                    </p:set>
                                  </p:childTnLst>
                                </p:cTn>
                              </p:par>
                            </p:childTnLst>
                          </p:cTn>
                        </p:par>
                        <p:par>
                          <p:cTn id="76" fill="hold">
                            <p:stCondLst>
                              <p:cond delay="6500"/>
                            </p:stCondLst>
                            <p:childTnLst>
                              <p:par>
                                <p:cTn id="77" presetID="1" presetClass="entr" presetSubtype="0" fill="hold" nodeType="afterEffect">
                                  <p:stCondLst>
                                    <p:cond delay="250"/>
                                  </p:stCondLst>
                                  <p:childTnLst>
                                    <p:set>
                                      <p:cBhvr>
                                        <p:cTn id="78" dur="1" fill="hold">
                                          <p:stCondLst>
                                            <p:cond delay="0"/>
                                          </p:stCondLst>
                                        </p:cTn>
                                        <p:tgtEl>
                                          <p:spTgt spid="145"/>
                                        </p:tgtEl>
                                        <p:attrNameLst>
                                          <p:attrName>style.visibility</p:attrName>
                                        </p:attrNameLst>
                                      </p:cBhvr>
                                      <p:to>
                                        <p:strVal val="visible"/>
                                      </p:to>
                                    </p:set>
                                  </p:childTnLst>
                                </p:cTn>
                              </p:par>
                            </p:childTnLst>
                          </p:cTn>
                        </p:par>
                        <p:par>
                          <p:cTn id="79" fill="hold">
                            <p:stCondLst>
                              <p:cond delay="6750"/>
                            </p:stCondLst>
                            <p:childTnLst>
                              <p:par>
                                <p:cTn id="80" presetID="1" presetClass="entr" presetSubtype="0" fill="hold" nodeType="afterEffect">
                                  <p:stCondLst>
                                    <p:cond delay="250"/>
                                  </p:stCondLst>
                                  <p:childTnLst>
                                    <p:set>
                                      <p:cBhvr>
                                        <p:cTn id="81" dur="1" fill="hold">
                                          <p:stCondLst>
                                            <p:cond delay="0"/>
                                          </p:stCondLst>
                                        </p:cTn>
                                        <p:tgtEl>
                                          <p:spTgt spid="146"/>
                                        </p:tgtEl>
                                        <p:attrNameLst>
                                          <p:attrName>style.visibility</p:attrName>
                                        </p:attrNameLst>
                                      </p:cBhvr>
                                      <p:to>
                                        <p:strVal val="visible"/>
                                      </p:to>
                                    </p:set>
                                  </p:childTnLst>
                                </p:cTn>
                              </p:par>
                            </p:childTnLst>
                          </p:cTn>
                        </p:par>
                        <p:par>
                          <p:cTn id="82" fill="hold">
                            <p:stCondLst>
                              <p:cond delay="7000"/>
                            </p:stCondLst>
                            <p:childTnLst>
                              <p:par>
                                <p:cTn id="83" presetID="1" presetClass="entr" presetSubtype="0" fill="hold" nodeType="afterEffect">
                                  <p:stCondLst>
                                    <p:cond delay="250"/>
                                  </p:stCondLst>
                                  <p:childTnLst>
                                    <p:set>
                                      <p:cBhvr>
                                        <p:cTn id="84" dur="1" fill="hold">
                                          <p:stCondLst>
                                            <p:cond delay="0"/>
                                          </p:stCondLst>
                                        </p:cTn>
                                        <p:tgtEl>
                                          <p:spTgt spid="147"/>
                                        </p:tgtEl>
                                        <p:attrNameLst>
                                          <p:attrName>style.visibility</p:attrName>
                                        </p:attrNameLst>
                                      </p:cBhvr>
                                      <p:to>
                                        <p:strVal val="visible"/>
                                      </p:to>
                                    </p:set>
                                  </p:childTnLst>
                                </p:cTn>
                              </p:par>
                            </p:childTnLst>
                          </p:cTn>
                        </p:par>
                        <p:par>
                          <p:cTn id="85" fill="hold">
                            <p:stCondLst>
                              <p:cond delay="7250"/>
                            </p:stCondLst>
                            <p:childTnLst>
                              <p:par>
                                <p:cTn id="86" presetID="1" presetClass="entr" presetSubtype="0" fill="hold" grpId="0" nodeType="afterEffect">
                                  <p:stCondLst>
                                    <p:cond delay="250"/>
                                  </p:stCondLst>
                                  <p:childTnLst>
                                    <p:set>
                                      <p:cBhvr>
                                        <p:cTn id="87" dur="1" fill="hold">
                                          <p:stCondLst>
                                            <p:cond delay="0"/>
                                          </p:stCondLst>
                                        </p:cTn>
                                        <p:tgtEl>
                                          <p:spTgt spid="17"/>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childTnLst>
                                </p:cTn>
                              </p:par>
                            </p:childTnLst>
                          </p:cTn>
                        </p:par>
                        <p:par>
                          <p:cTn id="92" fill="hold">
                            <p:stCondLst>
                              <p:cond delay="0"/>
                            </p:stCondLst>
                            <p:childTnLst>
                              <p:par>
                                <p:cTn id="93" presetID="1" presetClass="entr" presetSubtype="0" fill="hold" nodeType="afterEffect">
                                  <p:stCondLst>
                                    <p:cond delay="250"/>
                                  </p:stCondLst>
                                  <p:childTnLst>
                                    <p:set>
                                      <p:cBhvr>
                                        <p:cTn id="94" dur="1" fill="hold">
                                          <p:stCondLst>
                                            <p:cond delay="0"/>
                                          </p:stCondLst>
                                        </p:cTn>
                                        <p:tgtEl>
                                          <p:spTgt spid="7"/>
                                        </p:tgtEl>
                                        <p:attrNameLst>
                                          <p:attrName>style.visibility</p:attrName>
                                        </p:attrNameLst>
                                      </p:cBhvr>
                                      <p:to>
                                        <p:strVal val="visible"/>
                                      </p:to>
                                    </p:set>
                                  </p:childTnLst>
                                </p:cTn>
                              </p:par>
                            </p:childTnLst>
                          </p:cTn>
                        </p:par>
                        <p:par>
                          <p:cTn id="95" fill="hold">
                            <p:stCondLst>
                              <p:cond delay="250"/>
                            </p:stCondLst>
                            <p:childTnLst>
                              <p:par>
                                <p:cTn id="96" presetID="1" presetClass="entr" presetSubtype="0" fill="hold" nodeType="afterEffect">
                                  <p:stCondLst>
                                    <p:cond delay="0"/>
                                  </p:stCondLst>
                                  <p:childTnLst>
                                    <p:set>
                                      <p:cBhvr>
                                        <p:cTn id="97" dur="1" fill="hold">
                                          <p:stCondLst>
                                            <p:cond delay="0"/>
                                          </p:stCondLst>
                                        </p:cTn>
                                        <p:tgtEl>
                                          <p:spTgt spid="8"/>
                                        </p:tgtEl>
                                        <p:attrNameLst>
                                          <p:attrName>style.visibility</p:attrName>
                                        </p:attrNameLst>
                                      </p:cBhvr>
                                      <p:to>
                                        <p:strVal val="visible"/>
                                      </p:to>
                                    </p:set>
                                  </p:childTnLst>
                                </p:cTn>
                              </p:par>
                            </p:childTnLst>
                          </p:cTn>
                        </p:par>
                        <p:par>
                          <p:cTn id="98" fill="hold">
                            <p:stCondLst>
                              <p:cond delay="250"/>
                            </p:stCondLst>
                            <p:childTnLst>
                              <p:par>
                                <p:cTn id="99" presetID="1" presetClass="entr" presetSubtype="0" fill="hold" nodeType="afterEffect">
                                  <p:stCondLst>
                                    <p:cond delay="250"/>
                                  </p:stCondLst>
                                  <p:childTnLst>
                                    <p:set>
                                      <p:cBhvr>
                                        <p:cTn id="100" dur="1" fill="hold">
                                          <p:stCondLst>
                                            <p:cond delay="0"/>
                                          </p:stCondLst>
                                        </p:cTn>
                                        <p:tgtEl>
                                          <p:spTgt spid="9"/>
                                        </p:tgtEl>
                                        <p:attrNameLst>
                                          <p:attrName>style.visibility</p:attrName>
                                        </p:attrNameLst>
                                      </p:cBhvr>
                                      <p:to>
                                        <p:strVal val="visible"/>
                                      </p:to>
                                    </p:set>
                                  </p:childTnLst>
                                </p:cTn>
                              </p:par>
                            </p:childTnLst>
                          </p:cTn>
                        </p:par>
                        <p:par>
                          <p:cTn id="101" fill="hold">
                            <p:stCondLst>
                              <p:cond delay="500"/>
                            </p:stCondLst>
                            <p:childTnLst>
                              <p:par>
                                <p:cTn id="102" presetID="1" presetClass="entr" presetSubtype="0" fill="hold" nodeType="afterEffect">
                                  <p:stCondLst>
                                    <p:cond delay="0"/>
                                  </p:stCondLst>
                                  <p:childTnLst>
                                    <p:set>
                                      <p:cBhvr>
                                        <p:cTn id="103" dur="1" fill="hold">
                                          <p:stCondLst>
                                            <p:cond delay="0"/>
                                          </p:stCondLst>
                                        </p:cTn>
                                        <p:tgtEl>
                                          <p:spTgt spid="10"/>
                                        </p:tgtEl>
                                        <p:attrNameLst>
                                          <p:attrName>style.visibility</p:attrName>
                                        </p:attrNameLst>
                                      </p:cBhvr>
                                      <p:to>
                                        <p:strVal val="visible"/>
                                      </p:to>
                                    </p:set>
                                  </p:childTnLst>
                                </p:cTn>
                              </p:par>
                            </p:childTnLst>
                          </p:cTn>
                        </p:par>
                        <p:par>
                          <p:cTn id="104" fill="hold">
                            <p:stCondLst>
                              <p:cond delay="500"/>
                            </p:stCondLst>
                            <p:childTnLst>
                              <p:par>
                                <p:cTn id="105" presetID="1" presetClass="entr" presetSubtype="0" fill="hold" nodeType="afterEffect">
                                  <p:stCondLst>
                                    <p:cond delay="250"/>
                                  </p:stCondLst>
                                  <p:childTnLst>
                                    <p:set>
                                      <p:cBhvr>
                                        <p:cTn id="106" dur="1" fill="hold">
                                          <p:stCondLst>
                                            <p:cond delay="0"/>
                                          </p:stCondLst>
                                        </p:cTn>
                                        <p:tgtEl>
                                          <p:spTgt spid="11"/>
                                        </p:tgtEl>
                                        <p:attrNameLst>
                                          <p:attrName>style.visibility</p:attrName>
                                        </p:attrNameLst>
                                      </p:cBhvr>
                                      <p:to>
                                        <p:strVal val="visible"/>
                                      </p:to>
                                    </p:set>
                                  </p:childTnLst>
                                </p:cTn>
                              </p:par>
                            </p:childTnLst>
                          </p:cTn>
                        </p:par>
                        <p:par>
                          <p:cTn id="107" fill="hold">
                            <p:stCondLst>
                              <p:cond delay="750"/>
                            </p:stCondLst>
                            <p:childTnLst>
                              <p:par>
                                <p:cTn id="108" presetID="1" presetClass="entr" presetSubtype="0" fill="hold" nodeType="afterEffect">
                                  <p:stCondLst>
                                    <p:cond delay="250"/>
                                  </p:stCondLst>
                                  <p:childTnLst>
                                    <p:set>
                                      <p:cBhvr>
                                        <p:cTn id="109" dur="1" fill="hold">
                                          <p:stCondLst>
                                            <p:cond delay="0"/>
                                          </p:stCondLst>
                                        </p:cTn>
                                        <p:tgtEl>
                                          <p:spTgt spid="12"/>
                                        </p:tgtEl>
                                        <p:attrNameLst>
                                          <p:attrName>style.visibility</p:attrName>
                                        </p:attrNameLst>
                                      </p:cBhvr>
                                      <p:to>
                                        <p:strVal val="visible"/>
                                      </p:to>
                                    </p:set>
                                  </p:childTnLst>
                                </p:cTn>
                              </p:par>
                            </p:childTnLst>
                          </p:cTn>
                        </p:par>
                        <p:par>
                          <p:cTn id="110" fill="hold">
                            <p:stCondLst>
                              <p:cond delay="1000"/>
                            </p:stCondLst>
                            <p:childTnLst>
                              <p:par>
                                <p:cTn id="111" presetID="1" presetClass="entr" presetSubtype="0" fill="hold" nodeType="afterEffect">
                                  <p:stCondLst>
                                    <p:cond delay="250"/>
                                  </p:stCondLst>
                                  <p:childTnLst>
                                    <p:set>
                                      <p:cBhvr>
                                        <p:cTn id="112" dur="1" fill="hold">
                                          <p:stCondLst>
                                            <p:cond delay="0"/>
                                          </p:stCondLst>
                                        </p:cTn>
                                        <p:tgtEl>
                                          <p:spTgt spid="13"/>
                                        </p:tgtEl>
                                        <p:attrNameLst>
                                          <p:attrName>style.visibility</p:attrName>
                                        </p:attrNameLst>
                                      </p:cBhvr>
                                      <p:to>
                                        <p:strVal val="visible"/>
                                      </p:to>
                                    </p:set>
                                  </p:childTnLst>
                                </p:cTn>
                              </p:par>
                            </p:childTnLst>
                          </p:cTn>
                        </p:par>
                        <p:par>
                          <p:cTn id="113" fill="hold">
                            <p:stCondLst>
                              <p:cond delay="1250"/>
                            </p:stCondLst>
                            <p:childTnLst>
                              <p:par>
                                <p:cTn id="114" presetID="1" presetClass="entr" presetSubtype="0" fill="hold" nodeType="afterEffect">
                                  <p:stCondLst>
                                    <p:cond delay="250"/>
                                  </p:stCondLst>
                                  <p:childTnLst>
                                    <p:set>
                                      <p:cBhvr>
                                        <p:cTn id="115" dur="1" fill="hold">
                                          <p:stCondLst>
                                            <p:cond delay="0"/>
                                          </p:stCondLst>
                                        </p:cTn>
                                        <p:tgtEl>
                                          <p:spTgt spid="14"/>
                                        </p:tgtEl>
                                        <p:attrNameLst>
                                          <p:attrName>style.visibility</p:attrName>
                                        </p:attrNameLst>
                                      </p:cBhvr>
                                      <p:to>
                                        <p:strVal val="visible"/>
                                      </p:to>
                                    </p:set>
                                  </p:childTnLst>
                                </p:cTn>
                              </p:par>
                            </p:childTnLst>
                          </p:cTn>
                        </p:par>
                        <p:par>
                          <p:cTn id="116" fill="hold">
                            <p:stCondLst>
                              <p:cond delay="1500"/>
                            </p:stCondLst>
                            <p:childTnLst>
                              <p:par>
                                <p:cTn id="117" presetID="1" presetClass="entr" presetSubtype="0" fill="hold" nodeType="afterEffect">
                                  <p:stCondLst>
                                    <p:cond delay="250"/>
                                  </p:stCondLst>
                                  <p:childTnLst>
                                    <p:set>
                                      <p:cBhvr>
                                        <p:cTn id="118" dur="1" fill="hold">
                                          <p:stCondLst>
                                            <p:cond delay="0"/>
                                          </p:stCondLst>
                                        </p:cTn>
                                        <p:tgtEl>
                                          <p:spTgt spid="15"/>
                                        </p:tgtEl>
                                        <p:attrNameLst>
                                          <p:attrName>style.visibility</p:attrName>
                                        </p:attrNameLst>
                                      </p:cBhvr>
                                      <p:to>
                                        <p:strVal val="visible"/>
                                      </p:to>
                                    </p:set>
                                  </p:childTnLst>
                                </p:cTn>
                              </p:par>
                            </p:childTnLst>
                          </p:cTn>
                        </p:par>
                        <p:par>
                          <p:cTn id="119" fill="hold">
                            <p:stCondLst>
                              <p:cond delay="1750"/>
                            </p:stCondLst>
                            <p:childTnLst>
                              <p:par>
                                <p:cTn id="120" presetID="1" presetClass="entr" presetSubtype="0" fill="hold" nodeType="afterEffect">
                                  <p:stCondLst>
                                    <p:cond delay="250"/>
                                  </p:stCondLst>
                                  <p:childTnLst>
                                    <p:set>
                                      <p:cBhvr>
                                        <p:cTn id="121" dur="1" fill="hold">
                                          <p:stCondLst>
                                            <p:cond delay="0"/>
                                          </p:stCondLst>
                                        </p:cTn>
                                        <p:tgtEl>
                                          <p:spTgt spid="16"/>
                                        </p:tgtEl>
                                        <p:attrNameLst>
                                          <p:attrName>style.visibility</p:attrName>
                                        </p:attrNameLst>
                                      </p:cBhvr>
                                      <p:to>
                                        <p:strVal val="visible"/>
                                      </p:to>
                                    </p:set>
                                  </p:childTnLst>
                                </p:cTn>
                              </p:par>
                            </p:childTnLst>
                          </p:cTn>
                        </p:par>
                        <p:par>
                          <p:cTn id="122" fill="hold">
                            <p:stCondLst>
                              <p:cond delay="2000"/>
                            </p:stCondLst>
                            <p:childTnLst>
                              <p:par>
                                <p:cTn id="123" presetID="1" presetClass="entr" presetSubtype="0" fill="hold" nodeType="afterEffect">
                                  <p:stCondLst>
                                    <p:cond delay="250"/>
                                  </p:stCondLst>
                                  <p:childTnLst>
                                    <p:set>
                                      <p:cBhvr>
                                        <p:cTn id="124" dur="1" fill="hold">
                                          <p:stCondLst>
                                            <p:cond delay="0"/>
                                          </p:stCondLst>
                                        </p:cTn>
                                        <p:tgtEl>
                                          <p:spTgt spid="18"/>
                                        </p:tgtEl>
                                        <p:attrNameLst>
                                          <p:attrName>style.visibility</p:attrName>
                                        </p:attrNameLst>
                                      </p:cBhvr>
                                      <p:to>
                                        <p:strVal val="visible"/>
                                      </p:to>
                                    </p:set>
                                  </p:childTnLst>
                                </p:cTn>
                              </p:par>
                            </p:childTnLst>
                          </p:cTn>
                        </p:par>
                        <p:par>
                          <p:cTn id="125" fill="hold">
                            <p:stCondLst>
                              <p:cond delay="2250"/>
                            </p:stCondLst>
                            <p:childTnLst>
                              <p:par>
                                <p:cTn id="126" presetID="1" presetClass="entr" presetSubtype="0" fill="hold" nodeType="afterEffect">
                                  <p:stCondLst>
                                    <p:cond delay="250"/>
                                  </p:stCondLst>
                                  <p:childTnLst>
                                    <p:set>
                                      <p:cBhvr>
                                        <p:cTn id="127" dur="1" fill="hold">
                                          <p:stCondLst>
                                            <p:cond delay="0"/>
                                          </p:stCondLst>
                                        </p:cTn>
                                        <p:tgtEl>
                                          <p:spTgt spid="19"/>
                                        </p:tgtEl>
                                        <p:attrNameLst>
                                          <p:attrName>style.visibility</p:attrName>
                                        </p:attrNameLst>
                                      </p:cBhvr>
                                      <p:to>
                                        <p:strVal val="visible"/>
                                      </p:to>
                                    </p:set>
                                  </p:childTnLst>
                                </p:cTn>
                              </p:par>
                            </p:childTnLst>
                          </p:cTn>
                        </p:par>
                        <p:par>
                          <p:cTn id="128" fill="hold">
                            <p:stCondLst>
                              <p:cond delay="2500"/>
                            </p:stCondLst>
                            <p:childTnLst>
                              <p:par>
                                <p:cTn id="129" presetID="1" presetClass="entr" presetSubtype="0" fill="hold" nodeType="afterEffect">
                                  <p:stCondLst>
                                    <p:cond delay="250"/>
                                  </p:stCondLst>
                                  <p:childTnLst>
                                    <p:set>
                                      <p:cBhvr>
                                        <p:cTn id="130" dur="1" fill="hold">
                                          <p:stCondLst>
                                            <p:cond delay="0"/>
                                          </p:stCondLst>
                                        </p:cTn>
                                        <p:tgtEl>
                                          <p:spTgt spid="20"/>
                                        </p:tgtEl>
                                        <p:attrNameLst>
                                          <p:attrName>style.visibility</p:attrName>
                                        </p:attrNameLst>
                                      </p:cBhvr>
                                      <p:to>
                                        <p:strVal val="visible"/>
                                      </p:to>
                                    </p:set>
                                  </p:childTnLst>
                                </p:cTn>
                              </p:par>
                            </p:childTnLst>
                          </p:cTn>
                        </p:par>
                        <p:par>
                          <p:cTn id="131" fill="hold">
                            <p:stCondLst>
                              <p:cond delay="2750"/>
                            </p:stCondLst>
                            <p:childTnLst>
                              <p:par>
                                <p:cTn id="132" presetID="1" presetClass="entr" presetSubtype="0" fill="hold" nodeType="afterEffect">
                                  <p:stCondLst>
                                    <p:cond delay="250"/>
                                  </p:stCondLst>
                                  <p:childTnLst>
                                    <p:set>
                                      <p:cBhvr>
                                        <p:cTn id="133" dur="1" fill="hold">
                                          <p:stCondLst>
                                            <p:cond delay="0"/>
                                          </p:stCondLst>
                                        </p:cTn>
                                        <p:tgtEl>
                                          <p:spTgt spid="21"/>
                                        </p:tgtEl>
                                        <p:attrNameLst>
                                          <p:attrName>style.visibility</p:attrName>
                                        </p:attrNameLst>
                                      </p:cBhvr>
                                      <p:to>
                                        <p:strVal val="visible"/>
                                      </p:to>
                                    </p:set>
                                  </p:childTnLst>
                                </p:cTn>
                              </p:par>
                            </p:childTnLst>
                          </p:cTn>
                        </p:par>
                        <p:par>
                          <p:cTn id="134" fill="hold">
                            <p:stCondLst>
                              <p:cond delay="3000"/>
                            </p:stCondLst>
                            <p:childTnLst>
                              <p:par>
                                <p:cTn id="135" presetID="1" presetClass="entr" presetSubtype="0" fill="hold" nodeType="afterEffect">
                                  <p:stCondLst>
                                    <p:cond delay="250"/>
                                  </p:stCondLst>
                                  <p:childTnLst>
                                    <p:set>
                                      <p:cBhvr>
                                        <p:cTn id="136" dur="1" fill="hold">
                                          <p:stCondLst>
                                            <p:cond delay="0"/>
                                          </p:stCondLst>
                                        </p:cTn>
                                        <p:tgtEl>
                                          <p:spTgt spid="23"/>
                                        </p:tgtEl>
                                        <p:attrNameLst>
                                          <p:attrName>style.visibility</p:attrName>
                                        </p:attrNameLst>
                                      </p:cBhvr>
                                      <p:to>
                                        <p:strVal val="visible"/>
                                      </p:to>
                                    </p:set>
                                  </p:childTnLst>
                                </p:cTn>
                              </p:par>
                            </p:childTnLst>
                          </p:cTn>
                        </p:par>
                        <p:par>
                          <p:cTn id="137" fill="hold">
                            <p:stCondLst>
                              <p:cond delay="3250"/>
                            </p:stCondLst>
                            <p:childTnLst>
                              <p:par>
                                <p:cTn id="138" presetID="1" presetClass="entr" presetSubtype="0" fill="hold" nodeType="afterEffect">
                                  <p:stCondLst>
                                    <p:cond delay="250"/>
                                  </p:stCondLst>
                                  <p:childTnLst>
                                    <p:set>
                                      <p:cBhvr>
                                        <p:cTn id="139" dur="1" fill="hold">
                                          <p:stCondLst>
                                            <p:cond delay="0"/>
                                          </p:stCondLst>
                                        </p:cTn>
                                        <p:tgtEl>
                                          <p:spTgt spid="24"/>
                                        </p:tgtEl>
                                        <p:attrNameLst>
                                          <p:attrName>style.visibility</p:attrName>
                                        </p:attrNameLst>
                                      </p:cBhvr>
                                      <p:to>
                                        <p:strVal val="visible"/>
                                      </p:to>
                                    </p:set>
                                  </p:childTnLst>
                                </p:cTn>
                              </p:par>
                            </p:childTnLst>
                          </p:cTn>
                        </p:par>
                        <p:par>
                          <p:cTn id="140" fill="hold">
                            <p:stCondLst>
                              <p:cond delay="3500"/>
                            </p:stCondLst>
                            <p:childTnLst>
                              <p:par>
                                <p:cTn id="141" presetID="1" presetClass="entr" presetSubtype="0" fill="hold" nodeType="afterEffect">
                                  <p:stCondLst>
                                    <p:cond delay="250"/>
                                  </p:stCondLst>
                                  <p:childTnLst>
                                    <p:set>
                                      <p:cBhvr>
                                        <p:cTn id="142" dur="1" fill="hold">
                                          <p:stCondLst>
                                            <p:cond delay="0"/>
                                          </p:stCondLst>
                                        </p:cTn>
                                        <p:tgtEl>
                                          <p:spTgt spid="25"/>
                                        </p:tgtEl>
                                        <p:attrNameLst>
                                          <p:attrName>style.visibility</p:attrName>
                                        </p:attrNameLst>
                                      </p:cBhvr>
                                      <p:to>
                                        <p:strVal val="visible"/>
                                      </p:to>
                                    </p:set>
                                  </p:childTnLst>
                                </p:cTn>
                              </p:par>
                            </p:childTnLst>
                          </p:cTn>
                        </p:par>
                        <p:par>
                          <p:cTn id="143" fill="hold">
                            <p:stCondLst>
                              <p:cond delay="3750"/>
                            </p:stCondLst>
                            <p:childTnLst>
                              <p:par>
                                <p:cTn id="144" presetID="1" presetClass="entr" presetSubtype="0" fill="hold" nodeType="afterEffect">
                                  <p:stCondLst>
                                    <p:cond delay="250"/>
                                  </p:stCondLst>
                                  <p:childTnLst>
                                    <p:set>
                                      <p:cBhvr>
                                        <p:cTn id="145" dur="1" fill="hold">
                                          <p:stCondLst>
                                            <p:cond delay="0"/>
                                          </p:stCondLst>
                                        </p:cTn>
                                        <p:tgtEl>
                                          <p:spTgt spid="26"/>
                                        </p:tgtEl>
                                        <p:attrNameLst>
                                          <p:attrName>style.visibility</p:attrName>
                                        </p:attrNameLst>
                                      </p:cBhvr>
                                      <p:to>
                                        <p:strVal val="visible"/>
                                      </p:to>
                                    </p:set>
                                  </p:childTnLst>
                                </p:cTn>
                              </p:par>
                            </p:childTnLst>
                          </p:cTn>
                        </p:par>
                        <p:par>
                          <p:cTn id="146" fill="hold">
                            <p:stCondLst>
                              <p:cond delay="4000"/>
                            </p:stCondLst>
                            <p:childTnLst>
                              <p:par>
                                <p:cTn id="147" presetID="1" presetClass="entr" presetSubtype="0" fill="hold" nodeType="afterEffect">
                                  <p:stCondLst>
                                    <p:cond delay="250"/>
                                  </p:stCondLst>
                                  <p:childTnLst>
                                    <p:set>
                                      <p:cBhvr>
                                        <p:cTn id="148" dur="1" fill="hold">
                                          <p:stCondLst>
                                            <p:cond delay="0"/>
                                          </p:stCondLst>
                                        </p:cTn>
                                        <p:tgtEl>
                                          <p:spTgt spid="27"/>
                                        </p:tgtEl>
                                        <p:attrNameLst>
                                          <p:attrName>style.visibility</p:attrName>
                                        </p:attrNameLst>
                                      </p:cBhvr>
                                      <p:to>
                                        <p:strVal val="visible"/>
                                      </p:to>
                                    </p:set>
                                  </p:childTnLst>
                                </p:cTn>
                              </p:par>
                            </p:childTnLst>
                          </p:cTn>
                        </p:par>
                        <p:par>
                          <p:cTn id="149" fill="hold">
                            <p:stCondLst>
                              <p:cond delay="4250"/>
                            </p:stCondLst>
                            <p:childTnLst>
                              <p:par>
                                <p:cTn id="150" presetID="1" presetClass="entr" presetSubtype="0" fill="hold" nodeType="afterEffect">
                                  <p:stCondLst>
                                    <p:cond delay="250"/>
                                  </p:stCondLst>
                                  <p:childTnLst>
                                    <p:set>
                                      <p:cBhvr>
                                        <p:cTn id="151" dur="1" fill="hold">
                                          <p:stCondLst>
                                            <p:cond delay="0"/>
                                          </p:stCondLst>
                                        </p:cTn>
                                        <p:tgtEl>
                                          <p:spTgt spid="28"/>
                                        </p:tgtEl>
                                        <p:attrNameLst>
                                          <p:attrName>style.visibility</p:attrName>
                                        </p:attrNameLst>
                                      </p:cBhvr>
                                      <p:to>
                                        <p:strVal val="visible"/>
                                      </p:to>
                                    </p:set>
                                  </p:childTnLst>
                                </p:cTn>
                              </p:par>
                            </p:childTnLst>
                          </p:cTn>
                        </p:par>
                        <p:par>
                          <p:cTn id="152" fill="hold">
                            <p:stCondLst>
                              <p:cond delay="4500"/>
                            </p:stCondLst>
                            <p:childTnLst>
                              <p:par>
                                <p:cTn id="153" presetID="1" presetClass="entr" presetSubtype="0" fill="hold" nodeType="afterEffect">
                                  <p:stCondLst>
                                    <p:cond delay="250"/>
                                  </p:stCondLst>
                                  <p:childTnLst>
                                    <p:set>
                                      <p:cBhvr>
                                        <p:cTn id="154" dur="1" fill="hold">
                                          <p:stCondLst>
                                            <p:cond delay="0"/>
                                          </p:stCondLst>
                                        </p:cTn>
                                        <p:tgtEl>
                                          <p:spTgt spid="29"/>
                                        </p:tgtEl>
                                        <p:attrNameLst>
                                          <p:attrName>style.visibility</p:attrName>
                                        </p:attrNameLst>
                                      </p:cBhvr>
                                      <p:to>
                                        <p:strVal val="visible"/>
                                      </p:to>
                                    </p:set>
                                  </p:childTnLst>
                                </p:cTn>
                              </p:par>
                            </p:childTnLst>
                          </p:cTn>
                        </p:par>
                        <p:par>
                          <p:cTn id="155" fill="hold">
                            <p:stCondLst>
                              <p:cond delay="4750"/>
                            </p:stCondLst>
                            <p:childTnLst>
                              <p:par>
                                <p:cTn id="156" presetID="1" presetClass="entr" presetSubtype="0" fill="hold" nodeType="afterEffect">
                                  <p:stCondLst>
                                    <p:cond delay="250"/>
                                  </p:stCondLst>
                                  <p:childTnLst>
                                    <p:set>
                                      <p:cBhvr>
                                        <p:cTn id="157" dur="1" fill="hold">
                                          <p:stCondLst>
                                            <p:cond delay="0"/>
                                          </p:stCondLst>
                                        </p:cTn>
                                        <p:tgtEl>
                                          <p:spTgt spid="30"/>
                                        </p:tgtEl>
                                        <p:attrNameLst>
                                          <p:attrName>style.visibility</p:attrName>
                                        </p:attrNameLst>
                                      </p:cBhvr>
                                      <p:to>
                                        <p:strVal val="visible"/>
                                      </p:to>
                                    </p:set>
                                  </p:childTnLst>
                                </p:cTn>
                              </p:par>
                            </p:childTnLst>
                          </p:cTn>
                        </p:par>
                        <p:par>
                          <p:cTn id="158" fill="hold">
                            <p:stCondLst>
                              <p:cond delay="5000"/>
                            </p:stCondLst>
                            <p:childTnLst>
                              <p:par>
                                <p:cTn id="159" presetID="1" presetClass="entr" presetSubtype="0" fill="hold" nodeType="afterEffect">
                                  <p:stCondLst>
                                    <p:cond delay="250"/>
                                  </p:stCondLst>
                                  <p:childTnLst>
                                    <p:set>
                                      <p:cBhvr>
                                        <p:cTn id="160" dur="1" fill="hold">
                                          <p:stCondLst>
                                            <p:cond delay="0"/>
                                          </p:stCondLst>
                                        </p:cTn>
                                        <p:tgtEl>
                                          <p:spTgt spid="31"/>
                                        </p:tgtEl>
                                        <p:attrNameLst>
                                          <p:attrName>style.visibility</p:attrName>
                                        </p:attrNameLst>
                                      </p:cBhvr>
                                      <p:to>
                                        <p:strVal val="visible"/>
                                      </p:to>
                                    </p:set>
                                  </p:childTnLst>
                                </p:cTn>
                              </p:par>
                            </p:childTnLst>
                          </p:cTn>
                        </p:par>
                        <p:par>
                          <p:cTn id="161" fill="hold">
                            <p:stCondLst>
                              <p:cond delay="5250"/>
                            </p:stCondLst>
                            <p:childTnLst>
                              <p:par>
                                <p:cTn id="162" presetID="1" presetClass="entr" presetSubtype="0" fill="hold" nodeType="afterEffect">
                                  <p:stCondLst>
                                    <p:cond delay="250"/>
                                  </p:stCondLst>
                                  <p:childTnLst>
                                    <p:set>
                                      <p:cBhvr>
                                        <p:cTn id="163" dur="1" fill="hold">
                                          <p:stCondLst>
                                            <p:cond delay="0"/>
                                          </p:stCondLst>
                                        </p:cTn>
                                        <p:tgtEl>
                                          <p:spTgt spid="32"/>
                                        </p:tgtEl>
                                        <p:attrNameLst>
                                          <p:attrName>style.visibility</p:attrName>
                                        </p:attrNameLst>
                                      </p:cBhvr>
                                      <p:to>
                                        <p:strVal val="visible"/>
                                      </p:to>
                                    </p:set>
                                  </p:childTnLst>
                                </p:cTn>
                              </p:par>
                            </p:childTnLst>
                          </p:cTn>
                        </p:par>
                        <p:par>
                          <p:cTn id="164" fill="hold">
                            <p:stCondLst>
                              <p:cond delay="5500"/>
                            </p:stCondLst>
                            <p:childTnLst>
                              <p:par>
                                <p:cTn id="165" presetID="1" presetClass="entr" presetSubtype="0" fill="hold" nodeType="afterEffect">
                                  <p:stCondLst>
                                    <p:cond delay="250"/>
                                  </p:stCondLst>
                                  <p:childTnLst>
                                    <p:set>
                                      <p:cBhvr>
                                        <p:cTn id="166" dur="1" fill="hold">
                                          <p:stCondLst>
                                            <p:cond delay="0"/>
                                          </p:stCondLst>
                                        </p:cTn>
                                        <p:tgtEl>
                                          <p:spTgt spid="33"/>
                                        </p:tgtEl>
                                        <p:attrNameLst>
                                          <p:attrName>style.visibility</p:attrName>
                                        </p:attrNameLst>
                                      </p:cBhvr>
                                      <p:to>
                                        <p:strVal val="visible"/>
                                      </p:to>
                                    </p:set>
                                  </p:childTnLst>
                                </p:cTn>
                              </p:par>
                            </p:childTnLst>
                          </p:cTn>
                        </p:par>
                        <p:par>
                          <p:cTn id="167" fill="hold">
                            <p:stCondLst>
                              <p:cond delay="5750"/>
                            </p:stCondLst>
                            <p:childTnLst>
                              <p:par>
                                <p:cTn id="168" presetID="1" presetClass="entr" presetSubtype="0" fill="hold" nodeType="afterEffect">
                                  <p:stCondLst>
                                    <p:cond delay="250"/>
                                  </p:stCondLst>
                                  <p:childTnLst>
                                    <p:set>
                                      <p:cBhvr>
                                        <p:cTn id="169" dur="1" fill="hold">
                                          <p:stCondLst>
                                            <p:cond delay="0"/>
                                          </p:stCondLst>
                                        </p:cTn>
                                        <p:tgtEl>
                                          <p:spTgt spid="34"/>
                                        </p:tgtEl>
                                        <p:attrNameLst>
                                          <p:attrName>style.visibility</p:attrName>
                                        </p:attrNameLst>
                                      </p:cBhvr>
                                      <p:to>
                                        <p:strVal val="visible"/>
                                      </p:to>
                                    </p:set>
                                  </p:childTnLst>
                                </p:cTn>
                              </p:par>
                            </p:childTnLst>
                          </p:cTn>
                        </p:par>
                        <p:par>
                          <p:cTn id="170" fill="hold">
                            <p:stCondLst>
                              <p:cond delay="6000"/>
                            </p:stCondLst>
                            <p:childTnLst>
                              <p:par>
                                <p:cTn id="171" presetID="1" presetClass="entr" presetSubtype="0" fill="hold" nodeType="afterEffect">
                                  <p:stCondLst>
                                    <p:cond delay="250"/>
                                  </p:stCondLst>
                                  <p:childTnLst>
                                    <p:set>
                                      <p:cBhvr>
                                        <p:cTn id="172" dur="1" fill="hold">
                                          <p:stCondLst>
                                            <p:cond delay="0"/>
                                          </p:stCondLst>
                                        </p:cTn>
                                        <p:tgtEl>
                                          <p:spTgt spid="35"/>
                                        </p:tgtEl>
                                        <p:attrNameLst>
                                          <p:attrName>style.visibility</p:attrName>
                                        </p:attrNameLst>
                                      </p:cBhvr>
                                      <p:to>
                                        <p:strVal val="visible"/>
                                      </p:to>
                                    </p:set>
                                  </p:childTnLst>
                                </p:cTn>
                              </p:par>
                            </p:childTnLst>
                          </p:cTn>
                        </p:par>
                        <p:par>
                          <p:cTn id="173" fill="hold">
                            <p:stCondLst>
                              <p:cond delay="6250"/>
                            </p:stCondLst>
                            <p:childTnLst>
                              <p:par>
                                <p:cTn id="174" presetID="1" presetClass="entr" presetSubtype="0" fill="hold" nodeType="afterEffect">
                                  <p:stCondLst>
                                    <p:cond delay="250"/>
                                  </p:stCondLst>
                                  <p:childTnLst>
                                    <p:set>
                                      <p:cBhvr>
                                        <p:cTn id="175" dur="1" fill="hold">
                                          <p:stCondLst>
                                            <p:cond delay="0"/>
                                          </p:stCondLst>
                                        </p:cTn>
                                        <p:tgtEl>
                                          <p:spTgt spid="36"/>
                                        </p:tgtEl>
                                        <p:attrNameLst>
                                          <p:attrName>style.visibility</p:attrName>
                                        </p:attrNameLst>
                                      </p:cBhvr>
                                      <p:to>
                                        <p:strVal val="visible"/>
                                      </p:to>
                                    </p:set>
                                  </p:childTnLst>
                                </p:cTn>
                              </p:par>
                            </p:childTnLst>
                          </p:cTn>
                        </p:par>
                        <p:par>
                          <p:cTn id="176" fill="hold">
                            <p:stCondLst>
                              <p:cond delay="6500"/>
                            </p:stCondLst>
                            <p:childTnLst>
                              <p:par>
                                <p:cTn id="177" presetID="1" presetClass="entr" presetSubtype="0" fill="hold" nodeType="afterEffect">
                                  <p:stCondLst>
                                    <p:cond delay="250"/>
                                  </p:stCondLst>
                                  <p:childTnLst>
                                    <p:set>
                                      <p:cBhvr>
                                        <p:cTn id="178" dur="1" fill="hold">
                                          <p:stCondLst>
                                            <p:cond delay="0"/>
                                          </p:stCondLst>
                                        </p:cTn>
                                        <p:tgtEl>
                                          <p:spTgt spid="37"/>
                                        </p:tgtEl>
                                        <p:attrNameLst>
                                          <p:attrName>style.visibility</p:attrName>
                                        </p:attrNameLst>
                                      </p:cBhvr>
                                      <p:to>
                                        <p:strVal val="visible"/>
                                      </p:to>
                                    </p:set>
                                  </p:childTnLst>
                                </p:cTn>
                              </p:par>
                            </p:childTnLst>
                          </p:cTn>
                        </p:par>
                        <p:par>
                          <p:cTn id="179" fill="hold">
                            <p:stCondLst>
                              <p:cond delay="6750"/>
                            </p:stCondLst>
                            <p:childTnLst>
                              <p:par>
                                <p:cTn id="180" presetID="1" presetClass="entr" presetSubtype="0" fill="hold" nodeType="afterEffect">
                                  <p:stCondLst>
                                    <p:cond delay="250"/>
                                  </p:stCondLst>
                                  <p:childTnLst>
                                    <p:set>
                                      <p:cBhvr>
                                        <p:cTn id="181" dur="1" fill="hold">
                                          <p:stCondLst>
                                            <p:cond delay="0"/>
                                          </p:stCondLst>
                                        </p:cTn>
                                        <p:tgtEl>
                                          <p:spTgt spid="38"/>
                                        </p:tgtEl>
                                        <p:attrNameLst>
                                          <p:attrName>style.visibility</p:attrName>
                                        </p:attrNameLst>
                                      </p:cBhvr>
                                      <p:to>
                                        <p:strVal val="visible"/>
                                      </p:to>
                                    </p:set>
                                  </p:childTnLst>
                                </p:cTn>
                              </p:par>
                            </p:childTnLst>
                          </p:cTn>
                        </p:par>
                        <p:par>
                          <p:cTn id="182" fill="hold">
                            <p:stCondLst>
                              <p:cond delay="7000"/>
                            </p:stCondLst>
                            <p:childTnLst>
                              <p:par>
                                <p:cTn id="183" presetID="1" presetClass="entr" presetSubtype="0" fill="hold" nodeType="afterEffect">
                                  <p:stCondLst>
                                    <p:cond delay="250"/>
                                  </p:stCondLst>
                                  <p:childTnLst>
                                    <p:set>
                                      <p:cBhvr>
                                        <p:cTn id="184" dur="1" fill="hold">
                                          <p:stCondLst>
                                            <p:cond delay="0"/>
                                          </p:stCondLst>
                                        </p:cTn>
                                        <p:tgtEl>
                                          <p:spTgt spid="39"/>
                                        </p:tgtEl>
                                        <p:attrNameLst>
                                          <p:attrName>style.visibility</p:attrName>
                                        </p:attrNameLst>
                                      </p:cBhvr>
                                      <p:to>
                                        <p:strVal val="visible"/>
                                      </p:to>
                                    </p:set>
                                  </p:childTnLst>
                                </p:cTn>
                              </p:par>
                            </p:childTnLst>
                          </p:cTn>
                        </p:par>
                        <p:par>
                          <p:cTn id="185" fill="hold">
                            <p:stCondLst>
                              <p:cond delay="7250"/>
                            </p:stCondLst>
                            <p:childTnLst>
                              <p:par>
                                <p:cTn id="186" presetID="1" presetClass="entr" presetSubtype="0" fill="hold" nodeType="afterEffect">
                                  <p:stCondLst>
                                    <p:cond delay="250"/>
                                  </p:stCondLst>
                                  <p:childTnLst>
                                    <p:set>
                                      <p:cBhvr>
                                        <p:cTn id="187" dur="1" fill="hold">
                                          <p:stCondLst>
                                            <p:cond delay="0"/>
                                          </p:stCondLst>
                                        </p:cTn>
                                        <p:tgtEl>
                                          <p:spTgt spid="40"/>
                                        </p:tgtEl>
                                        <p:attrNameLst>
                                          <p:attrName>style.visibility</p:attrName>
                                        </p:attrNameLst>
                                      </p:cBhvr>
                                      <p:to>
                                        <p:strVal val="visible"/>
                                      </p:to>
                                    </p:set>
                                  </p:childTnLst>
                                </p:cTn>
                              </p:par>
                            </p:childTnLst>
                          </p:cTn>
                        </p:par>
                        <p:par>
                          <p:cTn id="188" fill="hold">
                            <p:stCondLst>
                              <p:cond delay="7500"/>
                            </p:stCondLst>
                            <p:childTnLst>
                              <p:par>
                                <p:cTn id="189" presetID="1" presetClass="entr" presetSubtype="0" fill="hold" nodeType="afterEffect">
                                  <p:stCondLst>
                                    <p:cond delay="250"/>
                                  </p:stCondLst>
                                  <p:childTnLst>
                                    <p:set>
                                      <p:cBhvr>
                                        <p:cTn id="190" dur="1" fill="hold">
                                          <p:stCondLst>
                                            <p:cond delay="0"/>
                                          </p:stCondLst>
                                        </p:cTn>
                                        <p:tgtEl>
                                          <p:spTgt spid="41"/>
                                        </p:tgtEl>
                                        <p:attrNameLst>
                                          <p:attrName>style.visibility</p:attrName>
                                        </p:attrNameLst>
                                      </p:cBhvr>
                                      <p:to>
                                        <p:strVal val="visible"/>
                                      </p:to>
                                    </p:set>
                                  </p:childTnLst>
                                </p:cTn>
                              </p:par>
                            </p:childTnLst>
                          </p:cTn>
                        </p:par>
                        <p:par>
                          <p:cTn id="191" fill="hold">
                            <p:stCondLst>
                              <p:cond delay="7750"/>
                            </p:stCondLst>
                            <p:childTnLst>
                              <p:par>
                                <p:cTn id="192" presetID="1" presetClass="entr" presetSubtype="0" fill="hold" nodeType="afterEffect">
                                  <p:stCondLst>
                                    <p:cond delay="250"/>
                                  </p:stCondLst>
                                  <p:childTnLst>
                                    <p:set>
                                      <p:cBhvr>
                                        <p:cTn id="193" dur="1" fill="hold">
                                          <p:stCondLst>
                                            <p:cond delay="0"/>
                                          </p:stCondLst>
                                        </p:cTn>
                                        <p:tgtEl>
                                          <p:spTgt spid="42"/>
                                        </p:tgtEl>
                                        <p:attrNameLst>
                                          <p:attrName>style.visibility</p:attrName>
                                        </p:attrNameLst>
                                      </p:cBhvr>
                                      <p:to>
                                        <p:strVal val="visible"/>
                                      </p:to>
                                    </p:set>
                                  </p:childTnLst>
                                </p:cTn>
                              </p:par>
                            </p:childTnLst>
                          </p:cTn>
                        </p:par>
                        <p:par>
                          <p:cTn id="194" fill="hold">
                            <p:stCondLst>
                              <p:cond delay="8000"/>
                            </p:stCondLst>
                            <p:childTnLst>
                              <p:par>
                                <p:cTn id="195" presetID="1" presetClass="entr" presetSubtype="0" fill="hold" nodeType="afterEffect">
                                  <p:stCondLst>
                                    <p:cond delay="250"/>
                                  </p:stCondLst>
                                  <p:childTnLst>
                                    <p:set>
                                      <p:cBhvr>
                                        <p:cTn id="196" dur="1" fill="hold">
                                          <p:stCondLst>
                                            <p:cond delay="0"/>
                                          </p:stCondLst>
                                        </p:cTn>
                                        <p:tgtEl>
                                          <p:spTgt spid="43"/>
                                        </p:tgtEl>
                                        <p:attrNameLst>
                                          <p:attrName>style.visibility</p:attrName>
                                        </p:attrNameLst>
                                      </p:cBhvr>
                                      <p:to>
                                        <p:strVal val="visible"/>
                                      </p:to>
                                    </p:set>
                                  </p:childTnLst>
                                </p:cTn>
                              </p:par>
                            </p:childTnLst>
                          </p:cTn>
                        </p:par>
                        <p:par>
                          <p:cTn id="197" fill="hold">
                            <p:stCondLst>
                              <p:cond delay="8250"/>
                            </p:stCondLst>
                            <p:childTnLst>
                              <p:par>
                                <p:cTn id="198" presetID="1" presetClass="entr" presetSubtype="0" fill="hold" nodeType="afterEffect">
                                  <p:stCondLst>
                                    <p:cond delay="250"/>
                                  </p:stCondLst>
                                  <p:childTnLst>
                                    <p:set>
                                      <p:cBhvr>
                                        <p:cTn id="199" dur="1" fill="hold">
                                          <p:stCondLst>
                                            <p:cond delay="0"/>
                                          </p:stCondLst>
                                        </p:cTn>
                                        <p:tgtEl>
                                          <p:spTgt spid="44"/>
                                        </p:tgtEl>
                                        <p:attrNameLst>
                                          <p:attrName>style.visibility</p:attrName>
                                        </p:attrNameLst>
                                      </p:cBhvr>
                                      <p:to>
                                        <p:strVal val="visible"/>
                                      </p:to>
                                    </p:set>
                                  </p:childTnLst>
                                </p:cTn>
                              </p:par>
                            </p:childTnLst>
                          </p:cTn>
                        </p:par>
                        <p:par>
                          <p:cTn id="200" fill="hold">
                            <p:stCondLst>
                              <p:cond delay="8500"/>
                            </p:stCondLst>
                            <p:childTnLst>
                              <p:par>
                                <p:cTn id="201" presetID="1" presetClass="entr" presetSubtype="0" fill="hold" nodeType="afterEffect">
                                  <p:stCondLst>
                                    <p:cond delay="250"/>
                                  </p:stCondLst>
                                  <p:childTnLst>
                                    <p:set>
                                      <p:cBhvr>
                                        <p:cTn id="202" dur="1" fill="hold">
                                          <p:stCondLst>
                                            <p:cond delay="0"/>
                                          </p:stCondLst>
                                        </p:cTn>
                                        <p:tgtEl>
                                          <p:spTgt spid="45"/>
                                        </p:tgtEl>
                                        <p:attrNameLst>
                                          <p:attrName>style.visibility</p:attrName>
                                        </p:attrNameLst>
                                      </p:cBhvr>
                                      <p:to>
                                        <p:strVal val="visible"/>
                                      </p:to>
                                    </p:set>
                                  </p:childTnLst>
                                </p:cTn>
                              </p:par>
                            </p:childTnLst>
                          </p:cTn>
                        </p:par>
                        <p:par>
                          <p:cTn id="203" fill="hold">
                            <p:stCondLst>
                              <p:cond delay="8750"/>
                            </p:stCondLst>
                            <p:childTnLst>
                              <p:par>
                                <p:cTn id="204" presetID="1" presetClass="entr" presetSubtype="0" fill="hold" nodeType="afterEffect">
                                  <p:stCondLst>
                                    <p:cond delay="250"/>
                                  </p:stCondLst>
                                  <p:childTnLst>
                                    <p:set>
                                      <p:cBhvr>
                                        <p:cTn id="205" dur="1" fill="hold">
                                          <p:stCondLst>
                                            <p:cond delay="0"/>
                                          </p:stCondLst>
                                        </p:cTn>
                                        <p:tgtEl>
                                          <p:spTgt spid="46"/>
                                        </p:tgtEl>
                                        <p:attrNameLst>
                                          <p:attrName>style.visibility</p:attrName>
                                        </p:attrNameLst>
                                      </p:cBhvr>
                                      <p:to>
                                        <p:strVal val="visible"/>
                                      </p:to>
                                    </p:set>
                                  </p:childTnLst>
                                </p:cTn>
                              </p:par>
                            </p:childTnLst>
                          </p:cTn>
                        </p:par>
                        <p:par>
                          <p:cTn id="206" fill="hold">
                            <p:stCondLst>
                              <p:cond delay="9000"/>
                            </p:stCondLst>
                            <p:childTnLst>
                              <p:par>
                                <p:cTn id="207" presetID="1" presetClass="entr" presetSubtype="0" fill="hold" nodeType="afterEffect">
                                  <p:stCondLst>
                                    <p:cond delay="250"/>
                                  </p:stCondLst>
                                  <p:childTnLst>
                                    <p:set>
                                      <p:cBhvr>
                                        <p:cTn id="208" dur="1" fill="hold">
                                          <p:stCondLst>
                                            <p:cond delay="0"/>
                                          </p:stCondLst>
                                        </p:cTn>
                                        <p:tgtEl>
                                          <p:spTgt spid="47"/>
                                        </p:tgtEl>
                                        <p:attrNameLst>
                                          <p:attrName>style.visibility</p:attrName>
                                        </p:attrNameLst>
                                      </p:cBhvr>
                                      <p:to>
                                        <p:strVal val="visible"/>
                                      </p:to>
                                    </p:set>
                                  </p:childTnLst>
                                </p:cTn>
                              </p:par>
                            </p:childTnLst>
                          </p:cTn>
                        </p:par>
                        <p:par>
                          <p:cTn id="209" fill="hold">
                            <p:stCondLst>
                              <p:cond delay="9250"/>
                            </p:stCondLst>
                            <p:childTnLst>
                              <p:par>
                                <p:cTn id="210" presetID="1" presetClass="entr" presetSubtype="0" fill="hold" nodeType="afterEffect">
                                  <p:stCondLst>
                                    <p:cond delay="250"/>
                                  </p:stCondLst>
                                  <p:childTnLst>
                                    <p:set>
                                      <p:cBhvr>
                                        <p:cTn id="211" dur="1" fill="hold">
                                          <p:stCondLst>
                                            <p:cond delay="0"/>
                                          </p:stCondLst>
                                        </p:cTn>
                                        <p:tgtEl>
                                          <p:spTgt spid="48"/>
                                        </p:tgtEl>
                                        <p:attrNameLst>
                                          <p:attrName>style.visibility</p:attrName>
                                        </p:attrNameLst>
                                      </p:cBhvr>
                                      <p:to>
                                        <p:strVal val="visible"/>
                                      </p:to>
                                    </p:set>
                                  </p:childTnLst>
                                </p:cTn>
                              </p:par>
                            </p:childTnLst>
                          </p:cTn>
                        </p:par>
                        <p:par>
                          <p:cTn id="212" fill="hold">
                            <p:stCondLst>
                              <p:cond delay="9500"/>
                            </p:stCondLst>
                            <p:childTnLst>
                              <p:par>
                                <p:cTn id="213" presetID="1" presetClass="entr" presetSubtype="0" fill="hold" nodeType="afterEffect">
                                  <p:stCondLst>
                                    <p:cond delay="250"/>
                                  </p:stCondLst>
                                  <p:childTnLst>
                                    <p:set>
                                      <p:cBhvr>
                                        <p:cTn id="214" dur="1" fill="hold">
                                          <p:stCondLst>
                                            <p:cond delay="0"/>
                                          </p:stCondLst>
                                        </p:cTn>
                                        <p:tgtEl>
                                          <p:spTgt spid="49"/>
                                        </p:tgtEl>
                                        <p:attrNameLst>
                                          <p:attrName>style.visibility</p:attrName>
                                        </p:attrNameLst>
                                      </p:cBhvr>
                                      <p:to>
                                        <p:strVal val="visible"/>
                                      </p:to>
                                    </p:set>
                                  </p:childTnLst>
                                </p:cTn>
                              </p:par>
                            </p:childTnLst>
                          </p:cTn>
                        </p:par>
                        <p:par>
                          <p:cTn id="215" fill="hold">
                            <p:stCondLst>
                              <p:cond delay="9750"/>
                            </p:stCondLst>
                            <p:childTnLst>
                              <p:par>
                                <p:cTn id="216" presetID="1" presetClass="entr" presetSubtype="0" fill="hold" nodeType="afterEffect">
                                  <p:stCondLst>
                                    <p:cond delay="250"/>
                                  </p:stCondLst>
                                  <p:childTnLst>
                                    <p:set>
                                      <p:cBhvr>
                                        <p:cTn id="217" dur="1" fill="hold">
                                          <p:stCondLst>
                                            <p:cond delay="0"/>
                                          </p:stCondLst>
                                        </p:cTn>
                                        <p:tgtEl>
                                          <p:spTgt spid="50"/>
                                        </p:tgtEl>
                                        <p:attrNameLst>
                                          <p:attrName>style.visibility</p:attrName>
                                        </p:attrNameLst>
                                      </p:cBhvr>
                                      <p:to>
                                        <p:strVal val="visible"/>
                                      </p:to>
                                    </p:set>
                                  </p:childTnLst>
                                </p:cTn>
                              </p:par>
                            </p:childTnLst>
                          </p:cTn>
                        </p:par>
                        <p:par>
                          <p:cTn id="218" fill="hold">
                            <p:stCondLst>
                              <p:cond delay="10000"/>
                            </p:stCondLst>
                            <p:childTnLst>
                              <p:par>
                                <p:cTn id="219" presetID="1" presetClass="entr" presetSubtype="0" fill="hold" nodeType="afterEffect">
                                  <p:stCondLst>
                                    <p:cond delay="250"/>
                                  </p:stCondLst>
                                  <p:childTnLst>
                                    <p:set>
                                      <p:cBhvr>
                                        <p:cTn id="220" dur="1" fill="hold">
                                          <p:stCondLst>
                                            <p:cond delay="0"/>
                                          </p:stCondLst>
                                        </p:cTn>
                                        <p:tgtEl>
                                          <p:spTgt spid="51"/>
                                        </p:tgtEl>
                                        <p:attrNameLst>
                                          <p:attrName>style.visibility</p:attrName>
                                        </p:attrNameLst>
                                      </p:cBhvr>
                                      <p:to>
                                        <p:strVal val="visible"/>
                                      </p:to>
                                    </p:set>
                                  </p:childTnLst>
                                </p:cTn>
                              </p:par>
                            </p:childTnLst>
                          </p:cTn>
                        </p:par>
                        <p:par>
                          <p:cTn id="221" fill="hold">
                            <p:stCondLst>
                              <p:cond delay="10250"/>
                            </p:stCondLst>
                            <p:childTnLst>
                              <p:par>
                                <p:cTn id="222" presetID="1" presetClass="entr" presetSubtype="0" fill="hold" nodeType="afterEffect">
                                  <p:stCondLst>
                                    <p:cond delay="250"/>
                                  </p:stCondLst>
                                  <p:childTnLst>
                                    <p:set>
                                      <p:cBhvr>
                                        <p:cTn id="223" dur="1" fill="hold">
                                          <p:stCondLst>
                                            <p:cond delay="0"/>
                                          </p:stCondLst>
                                        </p:cTn>
                                        <p:tgtEl>
                                          <p:spTgt spid="52"/>
                                        </p:tgtEl>
                                        <p:attrNameLst>
                                          <p:attrName>style.visibility</p:attrName>
                                        </p:attrNameLst>
                                      </p:cBhvr>
                                      <p:to>
                                        <p:strVal val="visible"/>
                                      </p:to>
                                    </p:set>
                                  </p:childTnLst>
                                </p:cTn>
                              </p:par>
                            </p:childTnLst>
                          </p:cTn>
                        </p:par>
                        <p:par>
                          <p:cTn id="224" fill="hold">
                            <p:stCondLst>
                              <p:cond delay="10500"/>
                            </p:stCondLst>
                            <p:childTnLst>
                              <p:par>
                                <p:cTn id="225" presetID="1" presetClass="entr" presetSubtype="0" fill="hold" nodeType="afterEffect">
                                  <p:stCondLst>
                                    <p:cond delay="250"/>
                                  </p:stCondLst>
                                  <p:childTnLst>
                                    <p:set>
                                      <p:cBhvr>
                                        <p:cTn id="226" dur="1" fill="hold">
                                          <p:stCondLst>
                                            <p:cond delay="0"/>
                                          </p:stCondLst>
                                        </p:cTn>
                                        <p:tgtEl>
                                          <p:spTgt spid="53"/>
                                        </p:tgtEl>
                                        <p:attrNameLst>
                                          <p:attrName>style.visibility</p:attrName>
                                        </p:attrNameLst>
                                      </p:cBhvr>
                                      <p:to>
                                        <p:strVal val="visible"/>
                                      </p:to>
                                    </p:set>
                                  </p:childTnLst>
                                </p:cTn>
                              </p:par>
                            </p:childTnLst>
                          </p:cTn>
                        </p:par>
                        <p:par>
                          <p:cTn id="227" fill="hold">
                            <p:stCondLst>
                              <p:cond delay="10750"/>
                            </p:stCondLst>
                            <p:childTnLst>
                              <p:par>
                                <p:cTn id="228" presetID="1" presetClass="entr" presetSubtype="0" fill="hold" nodeType="afterEffect">
                                  <p:stCondLst>
                                    <p:cond delay="250"/>
                                  </p:stCondLst>
                                  <p:childTnLst>
                                    <p:set>
                                      <p:cBhvr>
                                        <p:cTn id="229" dur="1" fill="hold">
                                          <p:stCondLst>
                                            <p:cond delay="0"/>
                                          </p:stCondLst>
                                        </p:cTn>
                                        <p:tgtEl>
                                          <p:spTgt spid="54"/>
                                        </p:tgtEl>
                                        <p:attrNameLst>
                                          <p:attrName>style.visibility</p:attrName>
                                        </p:attrNameLst>
                                      </p:cBhvr>
                                      <p:to>
                                        <p:strVal val="visible"/>
                                      </p:to>
                                    </p:set>
                                  </p:childTnLst>
                                </p:cTn>
                              </p:par>
                            </p:childTnLst>
                          </p:cTn>
                        </p:par>
                        <p:par>
                          <p:cTn id="230" fill="hold">
                            <p:stCondLst>
                              <p:cond delay="11000"/>
                            </p:stCondLst>
                            <p:childTnLst>
                              <p:par>
                                <p:cTn id="231" presetID="1" presetClass="entr" presetSubtype="0" fill="hold" nodeType="afterEffect">
                                  <p:stCondLst>
                                    <p:cond delay="0"/>
                                  </p:stCondLst>
                                  <p:childTnLst>
                                    <p:set>
                                      <p:cBhvr>
                                        <p:cTn id="232" dur="1" fill="hold">
                                          <p:stCondLst>
                                            <p:cond delay="0"/>
                                          </p:stCondLst>
                                        </p:cTn>
                                        <p:tgtEl>
                                          <p:spTgt spid="55"/>
                                        </p:tgtEl>
                                        <p:attrNameLst>
                                          <p:attrName>style.visibility</p:attrName>
                                        </p:attrNameLst>
                                      </p:cBhvr>
                                      <p:to>
                                        <p:strVal val="visible"/>
                                      </p:to>
                                    </p:set>
                                  </p:childTnLst>
                                </p:cTn>
                              </p:par>
                            </p:childTnLst>
                          </p:cTn>
                        </p:par>
                        <p:par>
                          <p:cTn id="233" fill="hold">
                            <p:stCondLst>
                              <p:cond delay="11000"/>
                            </p:stCondLst>
                            <p:childTnLst>
                              <p:par>
                                <p:cTn id="234" presetID="1" presetClass="entr" presetSubtype="0" fill="hold" nodeType="afterEffect">
                                  <p:stCondLst>
                                    <p:cond delay="0"/>
                                  </p:stCondLst>
                                  <p:childTnLst>
                                    <p:set>
                                      <p:cBhvr>
                                        <p:cTn id="235" dur="1" fill="hold">
                                          <p:stCondLst>
                                            <p:cond delay="0"/>
                                          </p:stCondLst>
                                        </p:cTn>
                                        <p:tgtEl>
                                          <p:spTgt spid="56"/>
                                        </p:tgtEl>
                                        <p:attrNameLst>
                                          <p:attrName>style.visibility</p:attrName>
                                        </p:attrNameLst>
                                      </p:cBhvr>
                                      <p:to>
                                        <p:strVal val="visible"/>
                                      </p:to>
                                    </p:set>
                                  </p:childTnLst>
                                </p:cTn>
                              </p:par>
                            </p:childTnLst>
                          </p:cTn>
                        </p:par>
                        <p:par>
                          <p:cTn id="236" fill="hold">
                            <p:stCondLst>
                              <p:cond delay="11000"/>
                            </p:stCondLst>
                            <p:childTnLst>
                              <p:par>
                                <p:cTn id="237" presetID="1" presetClass="entr" presetSubtype="0" fill="hold" grpId="0" nodeType="afterEffect">
                                  <p:stCondLst>
                                    <p:cond delay="0"/>
                                  </p:stCondLst>
                                  <p:childTnLst>
                                    <p:set>
                                      <p:cBhvr>
                                        <p:cTn id="2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Incidents</a:t>
            </a:r>
          </a:p>
        </p:txBody>
      </p:sp>
      <p:pic>
        <p:nvPicPr>
          <p:cNvPr id="4" name="Picture 3">
            <a:extLst>
              <a:ext uri="{FF2B5EF4-FFF2-40B4-BE49-F238E27FC236}">
                <a16:creationId xmlns:a16="http://schemas.microsoft.com/office/drawing/2014/main" id="{2295FE19-17DF-8848-AA7A-2052594E3B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12" y="799802"/>
            <a:ext cx="9215236" cy="6132992"/>
          </a:xfrm>
          <a:prstGeom prst="rect">
            <a:avLst/>
          </a:prstGeom>
        </p:spPr>
      </p:pic>
      <p:pic>
        <p:nvPicPr>
          <p:cNvPr id="7" name="Picture 6">
            <a:extLst>
              <a:ext uri="{FF2B5EF4-FFF2-40B4-BE49-F238E27FC236}">
                <a16:creationId xmlns:a16="http://schemas.microsoft.com/office/drawing/2014/main" id="{D5E8891B-ACEF-8E8A-D7B6-5424F1ECA7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91293">
            <a:off x="78507" y="2577607"/>
            <a:ext cx="8883862" cy="1833857"/>
          </a:xfrm>
          <a:prstGeom prst="rect">
            <a:avLst/>
          </a:prstGeom>
        </p:spPr>
      </p:pic>
    </p:spTree>
    <p:extLst>
      <p:ext uri="{BB962C8B-B14F-4D97-AF65-F5344CB8AC3E}">
        <p14:creationId xmlns:p14="http://schemas.microsoft.com/office/powerpoint/2010/main" val="159932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Incidents</a:t>
            </a:r>
          </a:p>
        </p:txBody>
      </p:sp>
      <p:pic>
        <p:nvPicPr>
          <p:cNvPr id="4" name="Picture 3">
            <a:extLst>
              <a:ext uri="{FF2B5EF4-FFF2-40B4-BE49-F238E27FC236}">
                <a16:creationId xmlns:a16="http://schemas.microsoft.com/office/drawing/2014/main" id="{0C23AC5B-7291-6D57-9EBD-45F306BFB479}"/>
              </a:ext>
            </a:extLst>
          </p:cNvPr>
          <p:cNvPicPr>
            <a:picLocks noChangeAspect="1"/>
          </p:cNvPicPr>
          <p:nvPr/>
        </p:nvPicPr>
        <p:blipFill>
          <a:blip r:embed="rId3"/>
          <a:stretch>
            <a:fillRect/>
          </a:stretch>
        </p:blipFill>
        <p:spPr>
          <a:xfrm>
            <a:off x="0" y="895946"/>
            <a:ext cx="9144000" cy="5962054"/>
          </a:xfrm>
          <a:prstGeom prst="rect">
            <a:avLst/>
          </a:prstGeom>
        </p:spPr>
      </p:pic>
      <p:pic>
        <p:nvPicPr>
          <p:cNvPr id="6" name="Picture 5">
            <a:extLst>
              <a:ext uri="{FF2B5EF4-FFF2-40B4-BE49-F238E27FC236}">
                <a16:creationId xmlns:a16="http://schemas.microsoft.com/office/drawing/2014/main" id="{0AE25A50-1CDD-629A-AB87-3AC809FFE5B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837510">
            <a:off x="142559" y="2302069"/>
            <a:ext cx="8770898" cy="1625846"/>
          </a:xfrm>
          <a:prstGeom prst="rect">
            <a:avLst/>
          </a:prstGeom>
        </p:spPr>
      </p:pic>
    </p:spTree>
    <p:extLst>
      <p:ext uri="{BB962C8B-B14F-4D97-AF65-F5344CB8AC3E}">
        <p14:creationId xmlns:p14="http://schemas.microsoft.com/office/powerpoint/2010/main" val="299207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Incidents</a:t>
            </a:r>
          </a:p>
        </p:txBody>
      </p:sp>
      <p:pic>
        <p:nvPicPr>
          <p:cNvPr id="3" name="Picture 2">
            <a:extLst>
              <a:ext uri="{FF2B5EF4-FFF2-40B4-BE49-F238E27FC236}">
                <a16:creationId xmlns:a16="http://schemas.microsoft.com/office/drawing/2014/main" id="{5B48A745-4315-3F61-DF9D-4E48AA268396}"/>
              </a:ext>
            </a:extLst>
          </p:cNvPr>
          <p:cNvPicPr>
            <a:picLocks noChangeAspect="1"/>
          </p:cNvPicPr>
          <p:nvPr/>
        </p:nvPicPr>
        <p:blipFill>
          <a:blip r:embed="rId3"/>
          <a:stretch>
            <a:fillRect/>
          </a:stretch>
        </p:blipFill>
        <p:spPr>
          <a:xfrm>
            <a:off x="544" y="895946"/>
            <a:ext cx="9144000" cy="5962054"/>
          </a:xfrm>
          <a:prstGeom prst="rect">
            <a:avLst/>
          </a:prstGeom>
        </p:spPr>
      </p:pic>
      <p:pic>
        <p:nvPicPr>
          <p:cNvPr id="4" name="Picture 3">
            <a:extLst>
              <a:ext uri="{FF2B5EF4-FFF2-40B4-BE49-F238E27FC236}">
                <a16:creationId xmlns:a16="http://schemas.microsoft.com/office/drawing/2014/main" id="{63A8D717-11D5-D4BA-7840-DB8824CE84C4}"/>
              </a:ext>
            </a:extLst>
          </p:cNvPr>
          <p:cNvPicPr>
            <a:picLocks noChangeAspect="1"/>
          </p:cNvPicPr>
          <p:nvPr/>
        </p:nvPicPr>
        <p:blipFill>
          <a:blip r:embed="rId4"/>
          <a:stretch>
            <a:fillRect/>
          </a:stretch>
        </p:blipFill>
        <p:spPr>
          <a:xfrm rot="20734258">
            <a:off x="117039" y="2952183"/>
            <a:ext cx="8862964" cy="1267306"/>
          </a:xfrm>
          <a:prstGeom prst="rect">
            <a:avLst/>
          </a:prstGeom>
        </p:spPr>
      </p:pic>
    </p:spTree>
    <p:extLst>
      <p:ext uri="{BB962C8B-B14F-4D97-AF65-F5344CB8AC3E}">
        <p14:creationId xmlns:p14="http://schemas.microsoft.com/office/powerpoint/2010/main" val="137825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6E27D-55B9-2C7D-184B-076385E395BD}"/>
              </a:ext>
            </a:extLst>
          </p:cNvPr>
          <p:cNvSpPr txBox="1"/>
          <p:nvPr/>
        </p:nvSpPr>
        <p:spPr>
          <a:xfrm>
            <a:off x="0" y="-27384"/>
            <a:ext cx="9144000" cy="923330"/>
          </a:xfrm>
          <a:prstGeom prst="rect">
            <a:avLst/>
          </a:prstGeom>
          <a:noFill/>
        </p:spPr>
        <p:txBody>
          <a:bodyPr wrap="square" rtlCol="0">
            <a:spAutoFit/>
          </a:bodyPr>
          <a:lstStyle/>
          <a:p>
            <a:pPr algn="ctr"/>
            <a:r>
              <a:rPr lang="en-GB" sz="5400" b="1" dirty="0">
                <a:solidFill>
                  <a:schemeClr val="bg2"/>
                </a:solidFill>
                <a:latin typeface="Verdana" panose="020B0604030504040204" pitchFamily="34" charset="0"/>
                <a:ea typeface="Verdana" panose="020B0604030504040204" pitchFamily="34" charset="0"/>
                <a:cs typeface="Verdana" panose="020B0604030504040204" pitchFamily="34" charset="0"/>
              </a:rPr>
              <a:t>Incidents</a:t>
            </a:r>
          </a:p>
        </p:txBody>
      </p:sp>
      <p:pic>
        <p:nvPicPr>
          <p:cNvPr id="5" name="Picture 4">
            <a:extLst>
              <a:ext uri="{FF2B5EF4-FFF2-40B4-BE49-F238E27FC236}">
                <a16:creationId xmlns:a16="http://schemas.microsoft.com/office/drawing/2014/main" id="{E45F182C-C539-EC99-64E5-59433126EF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48" y="872427"/>
            <a:ext cx="9263338" cy="6912767"/>
          </a:xfrm>
          <a:prstGeom prst="rect">
            <a:avLst/>
          </a:prstGeom>
        </p:spPr>
      </p:pic>
      <p:pic>
        <p:nvPicPr>
          <p:cNvPr id="4" name="Picture 3">
            <a:extLst>
              <a:ext uri="{FF2B5EF4-FFF2-40B4-BE49-F238E27FC236}">
                <a16:creationId xmlns:a16="http://schemas.microsoft.com/office/drawing/2014/main" id="{38566B5E-ED09-D3A6-8B01-523422E35DAE}"/>
              </a:ext>
            </a:extLst>
          </p:cNvPr>
          <p:cNvPicPr>
            <a:picLocks noChangeAspect="1"/>
          </p:cNvPicPr>
          <p:nvPr/>
        </p:nvPicPr>
        <p:blipFill>
          <a:blip r:embed="rId4"/>
          <a:stretch>
            <a:fillRect/>
          </a:stretch>
        </p:blipFill>
        <p:spPr>
          <a:xfrm rot="338445">
            <a:off x="0" y="2674855"/>
            <a:ext cx="9144000" cy="1508289"/>
          </a:xfrm>
          <a:prstGeom prst="rect">
            <a:avLst/>
          </a:prstGeom>
        </p:spPr>
      </p:pic>
    </p:spTree>
    <p:extLst>
      <p:ext uri="{BB962C8B-B14F-4D97-AF65-F5344CB8AC3E}">
        <p14:creationId xmlns:p14="http://schemas.microsoft.com/office/powerpoint/2010/main" val="24239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2019 NCSC">
      <a:dk1>
        <a:srgbClr val="424242"/>
      </a:dk1>
      <a:lt1>
        <a:srgbClr val="FED966"/>
      </a:lt1>
      <a:dk2>
        <a:srgbClr val="002060"/>
      </a:dk2>
      <a:lt2>
        <a:srgbClr val="FFFFFF"/>
      </a:lt2>
      <a:accent1>
        <a:srgbClr val="FAFE9D"/>
      </a:accent1>
      <a:accent2>
        <a:srgbClr val="76B4FF"/>
      </a:accent2>
      <a:accent3>
        <a:srgbClr val="9BBB59"/>
      </a:accent3>
      <a:accent4>
        <a:srgbClr val="FFFF00"/>
      </a:accent4>
      <a:accent5>
        <a:srgbClr val="4BACC6"/>
      </a:accent5>
      <a:accent6>
        <a:srgbClr val="F79646"/>
      </a:accent6>
      <a:hlink>
        <a:srgbClr val="FAFE9D"/>
      </a:hlink>
      <a:folHlink>
        <a:srgbClr val="FFC0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7769</TotalTime>
  <Words>2486</Words>
  <Application>Microsoft Office PowerPoint</Application>
  <PresentationFormat>On-screen Show (4:3)</PresentationFormat>
  <Paragraphs>361</Paragraphs>
  <Slides>22</Slides>
  <Notes>22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 Black</vt:lpstr>
      <vt:lpstr>Calibri</vt:lpstr>
      <vt:lpstr>Segoe UI</vt:lpstr>
      <vt:lpstr>Verdana</vt:lpstr>
      <vt:lpstr>Webdings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Your ideas</vt:lpstr>
      <vt:lpstr>PowerPoint Presentation</vt:lpstr>
      <vt:lpstr>What’s in it for me?</vt:lpstr>
      <vt:lpstr>Get involved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Henny.Cameron@northantsscouts.org.uk</dc:creator>
  <cp:lastModifiedBy>Cameron Henny</cp:lastModifiedBy>
  <cp:revision>584</cp:revision>
  <cp:lastPrinted>2022-10-30T17:48:28Z</cp:lastPrinted>
  <dcterms:created xsi:type="dcterms:W3CDTF">2008-10-27T08:57:36Z</dcterms:created>
  <dcterms:modified xsi:type="dcterms:W3CDTF">2023-01-29T14:36:00Z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9cd4a6a-7014-48d6-b119-9b8b87129a7e_Enabled">
    <vt:lpwstr>true</vt:lpwstr>
  </property>
  <property fmtid="{D5CDD505-2E9C-101B-9397-08002B2CF9AE}" pid="3" name="MSIP_Label_d9cd4a6a-7014-48d6-b119-9b8b87129a7e_SetDate">
    <vt:lpwstr>2023-01-29T14:36:00Z</vt:lpwstr>
  </property>
  <property fmtid="{D5CDD505-2E9C-101B-9397-08002B2CF9AE}" pid="4" name="MSIP_Label_d9cd4a6a-7014-48d6-b119-9b8b87129a7e_Method">
    <vt:lpwstr>Standard</vt:lpwstr>
  </property>
  <property fmtid="{D5CDD505-2E9C-101B-9397-08002B2CF9AE}" pid="5" name="MSIP_Label_d9cd4a6a-7014-48d6-b119-9b8b87129a7e_Name">
    <vt:lpwstr>d9cd4a6a-7014-48d6-b119-9b8b87129a7e</vt:lpwstr>
  </property>
  <property fmtid="{D5CDD505-2E9C-101B-9397-08002B2CF9AE}" pid="6" name="MSIP_Label_d9cd4a6a-7014-48d6-b119-9b8b87129a7e_SiteId">
    <vt:lpwstr>bf91f36f-ab89-4503-8c3f-04a029f837d3</vt:lpwstr>
  </property>
  <property fmtid="{D5CDD505-2E9C-101B-9397-08002B2CF9AE}" pid="7" name="MSIP_Label_d9cd4a6a-7014-48d6-b119-9b8b87129a7e_ActionId">
    <vt:lpwstr/>
  </property>
  <property fmtid="{D5CDD505-2E9C-101B-9397-08002B2CF9AE}" pid="8" name="MSIP_Label_d9cd4a6a-7014-48d6-b119-9b8b87129a7e_ContentBits">
    <vt:lpwstr>0</vt:lpwstr>
  </property>
</Properties>
</file>